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8" r:id="rId5"/>
    <p:sldMasterId id="2147483670" r:id="rId6"/>
    <p:sldMasterId id="2147483672" r:id="rId7"/>
  </p:sldMasterIdLst>
  <p:notesMasterIdLst>
    <p:notesMasterId r:id="rId28"/>
  </p:notesMasterIdLst>
  <p:sldIdLst>
    <p:sldId id="315" r:id="rId8"/>
    <p:sldId id="260" r:id="rId9"/>
    <p:sldId id="279" r:id="rId10"/>
    <p:sldId id="303" r:id="rId11"/>
    <p:sldId id="316" r:id="rId12"/>
    <p:sldId id="281" r:id="rId13"/>
    <p:sldId id="318" r:id="rId14"/>
    <p:sldId id="304" r:id="rId15"/>
    <p:sldId id="305" r:id="rId16"/>
    <p:sldId id="317" r:id="rId17"/>
    <p:sldId id="309" r:id="rId18"/>
    <p:sldId id="306" r:id="rId19"/>
    <p:sldId id="307" r:id="rId20"/>
    <p:sldId id="310" r:id="rId21"/>
    <p:sldId id="311" r:id="rId22"/>
    <p:sldId id="312" r:id="rId23"/>
    <p:sldId id="313" r:id="rId24"/>
    <p:sldId id="314" r:id="rId25"/>
    <p:sldId id="294"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19" autoAdjust="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F269E-508A-41C6-8E78-015B301B3DFC}"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A6263-EE97-46B0-B53E-4C83377B7499}" type="slidenum">
              <a:rPr lang="en-US" smtClean="0"/>
              <a:pPr/>
              <a:t>‹#›</a:t>
            </a:fld>
            <a:endParaRPr lang="en-US"/>
          </a:p>
        </p:txBody>
      </p:sp>
    </p:spTree>
    <p:extLst>
      <p:ext uri="{BB962C8B-B14F-4D97-AF65-F5344CB8AC3E}">
        <p14:creationId xmlns="" xmlns:p14="http://schemas.microsoft.com/office/powerpoint/2010/main" val="255252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r>
              <a:rPr lang="en-US" baseline="0" dirty="0" smtClean="0"/>
              <a:t> </a:t>
            </a:r>
            <a:r>
              <a:rPr lang="bn-BD" sz="1200" baseline="0" dirty="0" smtClean="0">
                <a:latin typeface="NikoshBAN" pitchFamily="2" charset="0"/>
                <a:cs typeface="NikoshBAN" pitchFamily="2" charset="0"/>
              </a:rPr>
              <a:t>এছাড়া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smtClean="0">
                <a:latin typeface="AdarshaLipiCon" pitchFamily="2" charset="0"/>
                <a:cs typeface="NikoshBAN" pitchFamily="2" charset="0"/>
              </a:rPr>
              <a:t>অথবা  অন্য কোনো যুক্তিযুক্ত উপায় অবলম্বন করে কাজটি করতে পারেন ।</a:t>
            </a:r>
            <a:endParaRPr lang="bn-BD" sz="1200" baseline="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4</a:t>
            </a:fld>
            <a:endParaRPr lang="en-US"/>
          </a:p>
        </p:txBody>
      </p:sp>
    </p:spTree>
    <p:extLst>
      <p:ext uri="{BB962C8B-B14F-4D97-AF65-F5344CB8AC3E}">
        <p14:creationId xmlns="" xmlns:p14="http://schemas.microsoft.com/office/powerpoint/2010/main" val="283907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তৃতীয়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13</a:t>
            </a:fld>
            <a:endParaRPr lang="en-US"/>
          </a:p>
        </p:txBody>
      </p:sp>
    </p:spTree>
    <p:extLst>
      <p:ext uri="{BB962C8B-B14F-4D97-AF65-F5344CB8AC3E}">
        <p14:creationId xmlns="" xmlns:p14="http://schemas.microsoft.com/office/powerpoint/2010/main" val="205010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তৃতীয়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14</a:t>
            </a:fld>
            <a:endParaRPr lang="en-US"/>
          </a:p>
        </p:txBody>
      </p:sp>
    </p:spTree>
    <p:extLst>
      <p:ext uri="{BB962C8B-B14F-4D97-AF65-F5344CB8AC3E}">
        <p14:creationId xmlns="" xmlns:p14="http://schemas.microsoft.com/office/powerpoint/2010/main" val="306138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তৃতীয়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15</a:t>
            </a:fld>
            <a:endParaRPr lang="en-US"/>
          </a:p>
        </p:txBody>
      </p:sp>
    </p:spTree>
    <p:extLst>
      <p:ext uri="{BB962C8B-B14F-4D97-AF65-F5344CB8AC3E}">
        <p14:creationId xmlns="" xmlns:p14="http://schemas.microsoft.com/office/powerpoint/2010/main" val="213915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60116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6</a:t>
            </a:fld>
            <a:endParaRPr lang="en-US"/>
          </a:p>
        </p:txBody>
      </p:sp>
    </p:spTree>
    <p:extLst>
      <p:ext uri="{BB962C8B-B14F-4D97-AF65-F5344CB8AC3E}">
        <p14:creationId xmlns="" xmlns:p14="http://schemas.microsoft.com/office/powerpoint/2010/main" val="205010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প্রথম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7</a:t>
            </a:fld>
            <a:endParaRPr lang="en-US"/>
          </a:p>
        </p:txBody>
      </p:sp>
    </p:spTree>
    <p:extLst>
      <p:ext uri="{BB962C8B-B14F-4D97-AF65-F5344CB8AC3E}">
        <p14:creationId xmlns="" xmlns:p14="http://schemas.microsoft.com/office/powerpoint/2010/main" val="205010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প্রথম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8</a:t>
            </a:fld>
            <a:endParaRPr lang="en-US"/>
          </a:p>
        </p:txBody>
      </p:sp>
    </p:spTree>
    <p:extLst>
      <p:ext uri="{BB962C8B-B14F-4D97-AF65-F5344CB8AC3E}">
        <p14:creationId xmlns="" xmlns:p14="http://schemas.microsoft.com/office/powerpoint/2010/main" val="205010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প্রথম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9</a:t>
            </a:fld>
            <a:endParaRPr lang="en-US"/>
          </a:p>
        </p:txBody>
      </p:sp>
    </p:spTree>
    <p:extLst>
      <p:ext uri="{BB962C8B-B14F-4D97-AF65-F5344CB8AC3E}">
        <p14:creationId xmlns="" xmlns:p14="http://schemas.microsoft.com/office/powerpoint/2010/main" val="2050101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 দেখিয়ে প্রশ্নোত্তরের মাধ্যমে প্রথম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10</a:t>
            </a:fld>
            <a:endParaRPr lang="en-US"/>
          </a:p>
        </p:txBody>
      </p:sp>
    </p:spTree>
    <p:extLst>
      <p:ext uri="{BB962C8B-B14F-4D97-AF65-F5344CB8AC3E}">
        <p14:creationId xmlns="" xmlns:p14="http://schemas.microsoft.com/office/powerpoint/2010/main" val="359959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 দেখিয়ে প্রশ্নোত্তরের মাধ্যমে দ্বিতীয় শিখনফল  অর্জনের  চেষ্টা করা হয়েছে। বিষয় শিক্ষক ইচ্ছে করলে স্লাইডে উল্লেখিত ভিডিওএর মত উপকরণ ব্যবহার করে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11</a:t>
            </a:fld>
            <a:endParaRPr lang="en-US"/>
          </a:p>
        </p:txBody>
      </p:sp>
    </p:spTree>
    <p:extLst>
      <p:ext uri="{BB962C8B-B14F-4D97-AF65-F5344CB8AC3E}">
        <p14:creationId xmlns="" xmlns:p14="http://schemas.microsoft.com/office/powerpoint/2010/main" val="20785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দেখিয়ে প্রশ্নোত্তরের মাধ্যমে দ্বিতীয় শিখনফল  অর্জনের  চেষ্টা করা হয়েছে। বিষয় শিক্ষক ইচ্ছে করলে স্লাইডে উল্লেখিত প্রশ্নগুলো মুছে দিয়ে নিজেই প্রশ্নগুলো করে  শিক্ষার্থীদের কাছ থেকে উত্তর বের করে আনার চেষ্টা করতে পারেন।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8A6263-EE97-46B0-B53E-4C83377B7499}" type="slidenum">
              <a:rPr lang="en-US" smtClean="0"/>
              <a:pPr/>
              <a:t>12</a:t>
            </a:fld>
            <a:endParaRPr lang="en-US"/>
          </a:p>
        </p:txBody>
      </p:sp>
    </p:spTree>
    <p:extLst>
      <p:ext uri="{BB962C8B-B14F-4D97-AF65-F5344CB8AC3E}">
        <p14:creationId xmlns="" xmlns:p14="http://schemas.microsoft.com/office/powerpoint/2010/main" val="205010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C2A22-99E5-420C-90FB-A82CB3E693DE}"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327F0F-6720-4CA8-BFDF-6A22D2B1EC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C2A22-99E5-420C-90FB-A82CB3E693DE}"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327F0F-6720-4CA8-BFDF-6A22D2B1EC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C2A22-99E5-420C-90FB-A82CB3E693DE}"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327F0F-6720-4CA8-BFDF-6A22D2B1EC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7486A-5C03-4F30-95C9-F72C858CBAF2}"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4DE4C-5598-4805-B874-FCAA9441372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AF3F9F-2AC4-414F-B333-9878CF3F80C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F3F9F-2AC4-414F-B333-9878CF3F80C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AF3F9F-2AC4-414F-B333-9878CF3F80C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AF3F9F-2AC4-414F-B333-9878CF3F80C3}"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AF3F9F-2AC4-414F-B333-9878CF3F80C3}"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F3F9F-2AC4-414F-B333-9878CF3F80C3}"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F3F9F-2AC4-414F-B333-9878CF3F80C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F3F9F-2AC4-414F-B333-9878CF3F80C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6DAFE-6D98-44B1-835B-5E21F93E13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F3F9F-2AC4-414F-B333-9878CF3F80C3}"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6DAFE-6D98-44B1-835B-5E21F93E13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C2A22-99E5-420C-90FB-A82CB3E693DE}"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27F0F-6720-4CA8-BFDF-6A22D2B1EC8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C2A22-99E5-420C-90FB-A82CB3E693DE}"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27F0F-6720-4CA8-BFDF-6A22D2B1EC8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C2A22-99E5-420C-90FB-A82CB3E693DE}"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27F0F-6720-4CA8-BFDF-6A22D2B1EC8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7486A-5C03-4F30-95C9-F72C858CBAF2}"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4DE4C-5598-4805-B874-FCAA9441372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media/media1.mp4"/><Relationship Id="rId5" Type="http://schemas.openxmlformats.org/officeDocument/2006/relationships/image" Target="../media/image17.png"/><Relationship Id="rId4" Type="http://schemas.microsoft.com/office/2007/relationships/media" Target="../media/media1.mp4"/></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media/media2.mp4"/><Relationship Id="rId5" Type="http://schemas.openxmlformats.org/officeDocument/2006/relationships/image" Target="../media/image18.png"/><Relationship Id="rId4" Type="http://schemas.microsoft.com/office/2007/relationships/media" Target="../media/media2.mp4"/></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gi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a:solidFill>
                  <a:prstClr val="white"/>
                </a:solidFill>
                <a:latin typeface="NikoshBAN" pitchFamily="2" charset="0"/>
                <a:cs typeface="NikoshBAN" pitchFamily="2" charset="0"/>
              </a:rPr>
              <a:t>এই স্লাইডটি সম্মানিত শিক্ষকবৃন্দের জন্য। </a:t>
            </a:r>
          </a:p>
          <a:p>
            <a:r>
              <a:rPr lang="bn-BD" sz="3200" dirty="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a:solidFill>
                  <a:prstClr val="black"/>
                </a:solidFill>
                <a:latin typeface="NikoshBAN" pitchFamily="2" charset="0"/>
                <a:cs typeface="NikoshBAN" pitchFamily="2" charset="0"/>
              </a:rPr>
              <a:t>এই পাঠটি শ্রেণিকক্ষে </a:t>
            </a:r>
            <a:r>
              <a:rPr lang="bn-BD" sz="3000">
                <a:solidFill>
                  <a:prstClr val="black"/>
                </a:solidFill>
                <a:latin typeface="NikoshBAN" pitchFamily="2" charset="0"/>
                <a:cs typeface="NikoshBAN" pitchFamily="2" charset="0"/>
              </a:rPr>
              <a:t>উপস্থাপনের </a:t>
            </a:r>
            <a:r>
              <a:rPr lang="bn-BD" sz="3000" smtClean="0">
                <a:solidFill>
                  <a:prstClr val="black"/>
                </a:solidFill>
                <a:latin typeface="NikoshBAN" pitchFamily="2" charset="0"/>
                <a:cs typeface="NikoshBAN" pitchFamily="2" charset="0"/>
              </a:rPr>
              <a:t>জন্য </a:t>
            </a:r>
            <a:r>
              <a:rPr lang="bn-BD" sz="3000" dirty="0">
                <a:solidFill>
                  <a:prstClr val="black"/>
                </a:solidFill>
                <a:latin typeface="NikoshBAN" pitchFamily="2" charset="0"/>
                <a:cs typeface="NikoshBAN" pitchFamily="2" charset="0"/>
              </a:rPr>
              <a:t>প্রয়োজনীয় পরামর্শ প্রতিটি</a:t>
            </a:r>
          </a:p>
          <a:p>
            <a:r>
              <a:rPr lang="bn-BD" sz="3000" dirty="0">
                <a:solidFill>
                  <a:prstClr val="black"/>
                </a:solidFill>
                <a:latin typeface="NikoshBAN" pitchFamily="2" charset="0"/>
                <a:cs typeface="NikoshBAN" pitchFamily="2" charset="0"/>
              </a:rPr>
              <a:t>স্লাইডের নিচে অর্থাৎ </a:t>
            </a:r>
            <a:r>
              <a:rPr lang="en-US" sz="3000" dirty="0">
                <a:solidFill>
                  <a:prstClr val="black"/>
                </a:solidFill>
                <a:latin typeface="NikoshBAN" pitchFamily="2" charset="0"/>
                <a:cs typeface="NikoshBAN" pitchFamily="2" charset="0"/>
              </a:rPr>
              <a:t>Slide Note </a:t>
            </a:r>
            <a:r>
              <a:rPr lang="bn-BD" sz="3000" dirty="0">
                <a:solidFill>
                  <a:prstClr val="black"/>
                </a:solidFill>
                <a:latin typeface="NikoshBAN" pitchFamily="2" charset="0"/>
                <a:cs typeface="NikoshBAN" pitchFamily="2" charset="0"/>
              </a:rPr>
              <a:t>এ সংযোজন করা হয়েছে</a:t>
            </a:r>
            <a:r>
              <a:rPr lang="en-US" sz="3000" dirty="0">
                <a:solidFill>
                  <a:prstClr val="black"/>
                </a:solidFill>
                <a:latin typeface="NikoshBAN" pitchFamily="2" charset="0"/>
                <a:cs typeface="NikoshBAN" pitchFamily="2" charset="0"/>
              </a:rPr>
              <a:t> </a:t>
            </a:r>
            <a:endParaRPr lang="bn-BD" sz="3000" dirty="0">
              <a:solidFill>
                <a:prstClr val="black"/>
              </a:solidFill>
              <a:latin typeface="NikoshBAN" pitchFamily="2" charset="0"/>
              <a:cs typeface="NikoshBAN" pitchFamily="2" charset="0"/>
            </a:endParaRPr>
          </a:p>
          <a:p>
            <a:r>
              <a:rPr lang="bn-BD" sz="3000" dirty="0">
                <a:solidFill>
                  <a:prstClr val="black"/>
                </a:solidFill>
                <a:latin typeface="NikoshBAN" pitchFamily="2" charset="0"/>
                <a:cs typeface="NikoshBAN" pitchFamily="2" charset="0"/>
              </a:rPr>
              <a:t>যাতে শ্রেণিকার্যক্রম শিক্ষার্থীদের সক্রিয় </a:t>
            </a:r>
            <a:r>
              <a:rPr lang="bn-BD" sz="3000" dirty="0" smtClean="0">
                <a:solidFill>
                  <a:prstClr val="black"/>
                </a:solidFill>
                <a:latin typeface="NikoshBAN" pitchFamily="2" charset="0"/>
                <a:cs typeface="NikoshBAN" pitchFamily="2" charset="0"/>
              </a:rPr>
              <a:t>অংশগ্রহণে </a:t>
            </a:r>
            <a:r>
              <a:rPr lang="bn-BD" sz="3000" dirty="0">
                <a:solidFill>
                  <a:prstClr val="black"/>
                </a:solidFill>
                <a:latin typeface="NikoshBAN" pitchFamily="2" charset="0"/>
                <a:cs typeface="NikoshBAN" pitchFamily="2" charset="0"/>
              </a:rPr>
              <a:t>পাঠটি শিক্ষার্থীকেন্দ্রিক</a:t>
            </a:r>
          </a:p>
          <a:p>
            <a:r>
              <a:rPr lang="bn-BD" sz="3000" dirty="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a:solidFill>
                  <a:prstClr val="black"/>
                </a:solidFill>
                <a:latin typeface="NikoshBAN" pitchFamily="2" charset="0"/>
                <a:cs typeface="NikoshBAN" pitchFamily="2" charset="0"/>
              </a:rPr>
              <a:t> </a:t>
            </a:r>
            <a:r>
              <a:rPr lang="en-US" sz="3000" dirty="0">
                <a:solidFill>
                  <a:prstClr val="black"/>
                </a:solidFill>
                <a:latin typeface="NikoshBAN" pitchFamily="2" charset="0"/>
                <a:cs typeface="NikoshBAN" pitchFamily="2" charset="0"/>
              </a:rPr>
              <a:t>Note </a:t>
            </a:r>
            <a:r>
              <a:rPr lang="bn-BD" sz="3000" dirty="0">
                <a:solidFill>
                  <a:prstClr val="black"/>
                </a:solidFill>
                <a:latin typeface="NikoshBAN" pitchFamily="2" charset="0"/>
                <a:cs typeface="NikoshBAN" pitchFamily="2" charset="0"/>
              </a:rPr>
              <a:t>দেখে নেবেন</a:t>
            </a:r>
            <a:r>
              <a:rPr lang="en-US" sz="3000" dirty="0">
                <a:solidFill>
                  <a:prstClr val="black"/>
                </a:solidFill>
                <a:latin typeface="NikoshBAN" pitchFamily="2" charset="0"/>
                <a:cs typeface="NikoshBAN" pitchFamily="2" charset="0"/>
              </a:rPr>
              <a:t> </a:t>
            </a:r>
            <a:r>
              <a:rPr lang="bn-BD" sz="3000" dirty="0">
                <a:solidFill>
                  <a:prstClr val="black"/>
                </a:solidFill>
                <a:latin typeface="NikoshBAN" pitchFamily="2" charset="0"/>
                <a:cs typeface="NikoshBAN" pitchFamily="2" charset="0"/>
              </a:rPr>
              <a:t>এবং </a:t>
            </a:r>
            <a:r>
              <a:rPr lang="en-US" sz="3000" dirty="0">
                <a:solidFill>
                  <a:prstClr val="black"/>
                </a:solidFill>
                <a:latin typeface="NikoshBAN" pitchFamily="2" charset="0"/>
                <a:cs typeface="NikoshBAN" pitchFamily="2" charset="0"/>
              </a:rPr>
              <a:t>F</a:t>
            </a:r>
            <a:r>
              <a:rPr lang="en-US" sz="3000" dirty="0">
                <a:solidFill>
                  <a:prstClr val="black"/>
                </a:solidFill>
                <a:latin typeface="Times New Roman" pitchFamily="18" charset="0"/>
                <a:cs typeface="Times New Roman" pitchFamily="18" charset="0"/>
              </a:rPr>
              <a:t>5 </a:t>
            </a:r>
            <a:r>
              <a:rPr lang="bn-BD" sz="3000" dirty="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Interference">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103128" y="1463113"/>
            <a:ext cx="6937743" cy="3945841"/>
          </a:xfrm>
          <a:prstGeom prst="rect">
            <a:avLst/>
          </a:prstGeom>
        </p:spPr>
      </p:pic>
      <p:sp>
        <p:nvSpPr>
          <p:cNvPr id="4" name="TextBox 3"/>
          <p:cNvSpPr txBox="1"/>
          <p:nvPr/>
        </p:nvSpPr>
        <p:spPr>
          <a:xfrm>
            <a:off x="2057400" y="457200"/>
            <a:ext cx="4724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200" dirty="0" smtClean="0">
                <a:latin typeface="NikoshBAN" pitchFamily="2" charset="0"/>
                <a:cs typeface="NikoshBAN" pitchFamily="2" charset="0"/>
              </a:rPr>
              <a:t>আলো</a:t>
            </a:r>
            <a:r>
              <a:rPr lang="bn-BD" sz="3200" dirty="0" smtClean="0">
                <a:latin typeface="NikoshBAN" pitchFamily="2" charset="0"/>
                <a:cs typeface="NikoshBAN" pitchFamily="2" charset="0"/>
              </a:rPr>
              <a:t> আরো কী কী ধর্ম মেনে চলে?</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3214469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685800" y="533400"/>
            <a:ext cx="6096000" cy="584775"/>
          </a:xfrm>
          <a:prstGeom prst="rect">
            <a:avLst/>
          </a:prstGeom>
          <a:solidFill>
            <a:schemeClr val="bg1">
              <a:lumMod val="95000"/>
            </a:schemeClr>
          </a:solid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আলোর এই</a:t>
            </a:r>
            <a:r>
              <a:rPr lang="bn-BD" sz="3200" dirty="0" smtClean="0">
                <a:latin typeface="NikoshBAN" panose="02000000000000000000" pitchFamily="2" charset="0"/>
                <a:cs typeface="NikoshBAN" panose="02000000000000000000" pitchFamily="2" charset="0"/>
              </a:rPr>
              <a:t>রূপ</a:t>
            </a:r>
            <a:r>
              <a:rPr lang="bn-IN"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ফিরে আসার ঘটনাকে </a:t>
            </a:r>
            <a:r>
              <a:rPr lang="bn-IN" sz="3200" dirty="0" smtClean="0">
                <a:latin typeface="NikoshBAN" panose="02000000000000000000" pitchFamily="2" charset="0"/>
                <a:cs typeface="NikoshBAN" panose="02000000000000000000" pitchFamily="2" charset="0"/>
              </a:rPr>
              <a:t>কী বলে?</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7008519" y="533400"/>
            <a:ext cx="1375361" cy="584775"/>
          </a:xfrm>
          <a:prstGeom prst="rect">
            <a:avLst/>
          </a:prstGeom>
          <a:solidFill>
            <a:schemeClr val="accent2">
              <a:lumMod val="40000"/>
              <a:lumOff val="60000"/>
            </a:schemeClr>
          </a:solid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প্রতিফলন</a:t>
            </a:r>
            <a:endParaRPr lang="en-US" sz="3200" dirty="0">
              <a:latin typeface="NikoshBAN" panose="02000000000000000000" pitchFamily="2" charset="0"/>
              <a:cs typeface="NikoshBAN" panose="02000000000000000000" pitchFamily="2" charset="0"/>
            </a:endParaRPr>
          </a:p>
        </p:txBody>
      </p:sp>
      <p:sp>
        <p:nvSpPr>
          <p:cNvPr id="7" name="Frame 6"/>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Refle">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295400" y="1645713"/>
            <a:ext cx="7017488" cy="3771900"/>
          </a:xfrm>
          <a:prstGeom prst="rect">
            <a:avLst/>
          </a:prstGeom>
        </p:spPr>
      </p:pic>
    </p:spTree>
    <p:extLst>
      <p:ext uri="{BB962C8B-B14F-4D97-AF65-F5344CB8AC3E}">
        <p14:creationId xmlns="" xmlns:p14="http://schemas.microsoft.com/office/powerpoint/2010/main" val="41289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video>
              <p:cMediaNode vol="80000">
                <p:cTn id="18" fill="hold" display="0">
                  <p:stCondLst>
                    <p:cond delay="indefinite"/>
                  </p:stCondLst>
                </p:cTn>
                <p:tgtEl>
                  <p:spTgt spid="3"/>
                </p:tgtEl>
              </p:cMediaNode>
            </p:video>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61410" y="4210050"/>
            <a:ext cx="2053590" cy="1047750"/>
          </a:xfrm>
          <a:prstGeom prst="rect">
            <a:avLst/>
          </a:prstGeom>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7162800" y="1676400"/>
            <a:ext cx="1356884" cy="908628"/>
          </a:xfrm>
          <a:prstGeom prst="rect">
            <a:avLst/>
          </a:prstGeom>
        </p:spPr>
      </p:pic>
      <p:cxnSp>
        <p:nvCxnSpPr>
          <p:cNvPr id="5" name="Straight Arrow Connector 4"/>
          <p:cNvCxnSpPr/>
          <p:nvPr/>
        </p:nvCxnSpPr>
        <p:spPr>
          <a:xfrm flipV="1">
            <a:off x="4567469" y="2238376"/>
            <a:ext cx="2671531" cy="2105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8525" y="2819400"/>
            <a:ext cx="1231426" cy="584775"/>
          </a:xfrm>
          <a:prstGeom prst="rect">
            <a:avLst/>
          </a:prstGeom>
          <a:noFill/>
        </p:spPr>
        <p:txBody>
          <a:bodyPr wrap="none" rtlCol="0">
            <a:spAutoFit/>
          </a:bodyPr>
          <a:lstStyle/>
          <a:p>
            <a:pPr algn="ctr"/>
            <a:r>
              <a:rPr lang="bn-BD" sz="3200" dirty="0" smtClean="0">
                <a:latin typeface="NikoshBAN" pitchFamily="2" charset="0"/>
                <a:cs typeface="NikoshBAN" pitchFamily="2" charset="0"/>
              </a:rPr>
              <a:t>দীপ্তিমান</a:t>
            </a:r>
            <a:endParaRPr lang="en-US" sz="3200" dirty="0">
              <a:latin typeface="NikoshBAN" pitchFamily="2" charset="0"/>
              <a:cs typeface="NikoshBAN" pitchFamily="2" charset="0"/>
            </a:endParaRPr>
          </a:p>
        </p:txBody>
      </p:sp>
      <p:sp>
        <p:nvSpPr>
          <p:cNvPr id="8" name="TextBox 7"/>
          <p:cNvSpPr txBox="1"/>
          <p:nvPr/>
        </p:nvSpPr>
        <p:spPr>
          <a:xfrm>
            <a:off x="5816772" y="4373187"/>
            <a:ext cx="1189749" cy="584775"/>
          </a:xfrm>
          <a:prstGeom prst="rect">
            <a:avLst/>
          </a:prstGeom>
          <a:noFill/>
        </p:spPr>
        <p:txBody>
          <a:bodyPr wrap="none" rtlCol="0">
            <a:spAutoFit/>
          </a:bodyPr>
          <a:lstStyle/>
          <a:p>
            <a:pPr algn="ctr"/>
            <a:r>
              <a:rPr lang="bn-BD" sz="3200" dirty="0" smtClean="0">
                <a:latin typeface="NikoshBAN" pitchFamily="2" charset="0"/>
                <a:cs typeface="NikoshBAN" pitchFamily="2" charset="0"/>
              </a:rPr>
              <a:t>দীপ্তিহীন</a:t>
            </a:r>
            <a:endParaRPr lang="en-US" sz="3200" dirty="0">
              <a:latin typeface="NikoshBAN" pitchFamily="2" charset="0"/>
              <a:cs typeface="NikoshBAN" pitchFamily="2" charset="0"/>
            </a:endParaRPr>
          </a:p>
        </p:txBody>
      </p:sp>
      <p:sp>
        <p:nvSpPr>
          <p:cNvPr id="9" name="TextBox 8"/>
          <p:cNvSpPr txBox="1"/>
          <p:nvPr/>
        </p:nvSpPr>
        <p:spPr>
          <a:xfrm>
            <a:off x="761999" y="5602069"/>
            <a:ext cx="7620001" cy="584775"/>
          </a:xfrm>
          <a:prstGeom prst="rect">
            <a:avLst/>
          </a:prstGeom>
          <a:solidFill>
            <a:schemeClr val="accent6">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আলো দীপ্তিহীন বস্তুতে প্রতিফলিত হয়ে চোখে প্রবেশ করে</a:t>
            </a:r>
            <a:endParaRPr lang="en-US" sz="3200" dirty="0">
              <a:latin typeface="NikoshBAN" pitchFamily="2" charset="0"/>
              <a:cs typeface="NikoshBAN" pitchFamily="2" charset="0"/>
            </a:endParaRPr>
          </a:p>
        </p:txBody>
      </p:sp>
      <p:sp>
        <p:nvSpPr>
          <p:cNvPr id="10" name="TextBox 9"/>
          <p:cNvSpPr txBox="1"/>
          <p:nvPr/>
        </p:nvSpPr>
        <p:spPr>
          <a:xfrm>
            <a:off x="1981200" y="609600"/>
            <a:ext cx="5181600" cy="584775"/>
          </a:xfrm>
          <a:prstGeom prst="rect">
            <a:avLst/>
          </a:prstGeom>
          <a:solidFill>
            <a:srgbClr val="CCFFCC"/>
          </a:solidFill>
          <a:ln w="19050">
            <a:noFill/>
          </a:ln>
        </p:spPr>
        <p:txBody>
          <a:bodyPr wrap="square" rtlCol="0">
            <a:spAutoFit/>
          </a:bodyPr>
          <a:lstStyle/>
          <a:p>
            <a:pPr algn="ctr"/>
            <a:r>
              <a:rPr lang="bn-BD" sz="3200" dirty="0" smtClean="0">
                <a:latin typeface="NikoshBAN" pitchFamily="2" charset="0"/>
                <a:cs typeface="NikoshBAN" pitchFamily="2" charset="0"/>
              </a:rPr>
              <a:t>আলোর প্রতিফলন</a:t>
            </a:r>
            <a:r>
              <a:rPr lang="en-US" sz="3200" dirty="0" err="1"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বস্তু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যায়</a:t>
            </a:r>
            <a:endParaRPr lang="en-US" sz="3200" dirty="0">
              <a:latin typeface="NikoshBAN" pitchFamily="2" charset="0"/>
              <a:cs typeface="NikoshBAN" pitchFamily="2" charset="0"/>
            </a:endParaRPr>
          </a:p>
        </p:txBody>
      </p:sp>
      <p:cxnSp>
        <p:nvCxnSpPr>
          <p:cNvPr id="11" name="Straight Arrow Connector 10"/>
          <p:cNvCxnSpPr/>
          <p:nvPr/>
        </p:nvCxnSpPr>
        <p:spPr>
          <a:xfrm>
            <a:off x="2059951" y="2238376"/>
            <a:ext cx="517904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59951" y="2238376"/>
            <a:ext cx="2507518" cy="2105024"/>
          </a:xfrm>
          <a:prstGeom prst="straightConnector1">
            <a:avLst/>
          </a:prstGeom>
          <a:ln w="381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32-Point Star 12"/>
          <p:cNvSpPr/>
          <p:nvPr/>
        </p:nvSpPr>
        <p:spPr>
          <a:xfrm>
            <a:off x="838200" y="1295400"/>
            <a:ext cx="1219200" cy="1219200"/>
          </a:xfrm>
          <a:prstGeom prst="star32">
            <a:avLst>
              <a:gd name="adj" fmla="val 30710"/>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43"/>
          <p:cNvGrpSpPr/>
          <p:nvPr/>
        </p:nvGrpSpPr>
        <p:grpSpPr>
          <a:xfrm>
            <a:off x="2339853" y="3825522"/>
            <a:ext cx="4191000" cy="340100"/>
            <a:chOff x="2895600" y="3267426"/>
            <a:chExt cx="3733800" cy="213078"/>
          </a:xfrm>
        </p:grpSpPr>
        <p:cxnSp>
          <p:nvCxnSpPr>
            <p:cNvPr id="4" name="Straight Connector 3"/>
            <p:cNvCxnSpPr/>
            <p:nvPr/>
          </p:nvCxnSpPr>
          <p:spPr>
            <a:xfrm>
              <a:off x="2895600" y="3276600"/>
              <a:ext cx="3733800" cy="0"/>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0480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139722" y="3284361"/>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610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352800" y="3284361"/>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29000" y="3268839"/>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520722"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642078" y="3268839"/>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7338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822700"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927122"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35778"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275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03700" y="3280833"/>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95422"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16778" y="3280833"/>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08500" y="328859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5974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6961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723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8641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989689" y="3267426"/>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771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153378" y="3290004"/>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2451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3340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425722" y="3284361"/>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5470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388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7150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8293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928078"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019800" y="3276600"/>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114344" y="3275187"/>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235700" y="3267426"/>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327422" y="3275187"/>
              <a:ext cx="76200" cy="1905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rot="16200000">
            <a:off x="4461651" y="1880307"/>
            <a:ext cx="1927578" cy="19812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469798" y="1596978"/>
            <a:ext cx="9878" cy="222179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 name="Group 52"/>
          <p:cNvGrpSpPr/>
          <p:nvPr/>
        </p:nvGrpSpPr>
        <p:grpSpPr>
          <a:xfrm>
            <a:off x="2581427" y="1851641"/>
            <a:ext cx="1927578" cy="1981200"/>
            <a:chOff x="2667000" y="1295400"/>
            <a:chExt cx="1927578" cy="1981200"/>
          </a:xfrm>
        </p:grpSpPr>
        <p:cxnSp>
          <p:nvCxnSpPr>
            <p:cNvPr id="44" name="Straight Connector 43"/>
            <p:cNvCxnSpPr/>
            <p:nvPr/>
          </p:nvCxnSpPr>
          <p:spPr>
            <a:xfrm>
              <a:off x="2667000" y="1295400"/>
              <a:ext cx="1927578" cy="198120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33800" y="2391833"/>
              <a:ext cx="83256" cy="762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6553200" y="3606225"/>
            <a:ext cx="1941557" cy="584775"/>
          </a:xfrm>
          <a:prstGeom prst="rect">
            <a:avLst/>
          </a:prstGeom>
          <a:noFill/>
        </p:spPr>
        <p:txBody>
          <a:bodyPr wrap="none" rtlCol="0">
            <a:spAutoFit/>
          </a:bodyPr>
          <a:lstStyle/>
          <a:p>
            <a:r>
              <a:rPr lang="bn-BD" sz="3200" dirty="0" smtClean="0">
                <a:latin typeface="NikoshBAN" pitchFamily="2" charset="0"/>
                <a:cs typeface="NikoshBAN" pitchFamily="2" charset="0"/>
              </a:rPr>
              <a:t>প্রতিফলক পৃষ্ঠ</a:t>
            </a:r>
            <a:endParaRPr lang="en-US" sz="3200" dirty="0">
              <a:latin typeface="NikoshBAN" pitchFamily="2" charset="0"/>
              <a:cs typeface="NikoshBAN" pitchFamily="2" charset="0"/>
            </a:endParaRPr>
          </a:p>
        </p:txBody>
      </p:sp>
      <p:sp>
        <p:nvSpPr>
          <p:cNvPr id="47" name="TextBox 46"/>
          <p:cNvSpPr txBox="1"/>
          <p:nvPr/>
        </p:nvSpPr>
        <p:spPr>
          <a:xfrm>
            <a:off x="681094" y="5048071"/>
            <a:ext cx="7813663" cy="1077218"/>
          </a:xfrm>
          <a:prstGeom prst="rect">
            <a:avLst/>
          </a:prstGeom>
          <a:solidFill>
            <a:srgbClr val="FFDDFF"/>
          </a:solidFill>
          <a:ln w="19050">
            <a:noFill/>
          </a:ln>
        </p:spPr>
        <p:txBody>
          <a:bodyPr wrap="square" rtlCol="0">
            <a:spAutoFit/>
          </a:bodyPr>
          <a:lstStyle/>
          <a:p>
            <a:pPr algn="ctr"/>
            <a:r>
              <a:rPr lang="bn-BD" sz="3200" dirty="0" smtClean="0">
                <a:latin typeface="NikoshBAN" pitchFamily="2" charset="0"/>
                <a:cs typeface="NikoshBAN" pitchFamily="2" charset="0"/>
              </a:rPr>
              <a:t> আপতিত রশ্মি, প্রতিফলিত রশ্মি, অভিলম্ব</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একই সমতলে</a:t>
            </a:r>
            <a:endParaRPr lang="bn-IN"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আপতন বিন্দুতে অবস্থান করে</a:t>
            </a:r>
            <a:endParaRPr lang="en-US" sz="3200" dirty="0">
              <a:latin typeface="NikoshBAN" pitchFamily="2" charset="0"/>
              <a:cs typeface="NikoshBAN" pitchFamily="2" charset="0"/>
            </a:endParaRPr>
          </a:p>
        </p:txBody>
      </p:sp>
      <p:sp>
        <p:nvSpPr>
          <p:cNvPr id="48" name="TextBox 47"/>
          <p:cNvSpPr txBox="1"/>
          <p:nvPr/>
        </p:nvSpPr>
        <p:spPr>
          <a:xfrm>
            <a:off x="2819400" y="685800"/>
            <a:ext cx="3276600" cy="584775"/>
          </a:xfrm>
          <a:prstGeom prst="rect">
            <a:avLst/>
          </a:prstGeom>
          <a:solidFill>
            <a:schemeClr val="accent3">
              <a:lumMod val="20000"/>
              <a:lumOff val="80000"/>
            </a:schemeClr>
          </a:solidFill>
          <a:ln w="19050">
            <a:noFill/>
          </a:ln>
        </p:spPr>
        <p:txBody>
          <a:bodyPr wrap="square" rtlCol="0">
            <a:spAutoFit/>
          </a:bodyPr>
          <a:lstStyle/>
          <a:p>
            <a:pPr algn="ctr"/>
            <a:r>
              <a:rPr lang="bn-BD" sz="3200" dirty="0" smtClean="0">
                <a:latin typeface="NikoshBAN" pitchFamily="2" charset="0"/>
                <a:cs typeface="NikoshBAN" pitchFamily="2" charset="0"/>
              </a:rPr>
              <a:t>প্রতিফলনের </a:t>
            </a:r>
            <a:r>
              <a:rPr lang="en-US" sz="3200" dirty="0" err="1" smtClean="0">
                <a:latin typeface="NikoshBAN" pitchFamily="2" charset="0"/>
                <a:cs typeface="NikoshBAN" pitchFamily="2" charset="0"/>
              </a:rPr>
              <a:t>প্রথম</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সূত্র</a:t>
            </a:r>
            <a:endParaRPr lang="en-US" sz="3200" dirty="0">
              <a:latin typeface="NikoshBAN" pitchFamily="2" charset="0"/>
              <a:cs typeface="NikoshBAN" pitchFamily="2" charset="0"/>
            </a:endParaRPr>
          </a:p>
        </p:txBody>
      </p:sp>
      <p:sp>
        <p:nvSpPr>
          <p:cNvPr id="49" name="TextBox 48"/>
          <p:cNvSpPr txBox="1"/>
          <p:nvPr/>
        </p:nvSpPr>
        <p:spPr>
          <a:xfrm>
            <a:off x="3451009" y="4165621"/>
            <a:ext cx="1959191" cy="646331"/>
          </a:xfrm>
          <a:prstGeom prst="rect">
            <a:avLst/>
          </a:prstGeom>
          <a:noFill/>
        </p:spPr>
        <p:txBody>
          <a:bodyPr wrap="none" rtlCol="0">
            <a:spAutoFit/>
          </a:bodyPr>
          <a:lstStyle/>
          <a:p>
            <a:r>
              <a:rPr lang="bn-BD" sz="3600" dirty="0" smtClean="0">
                <a:latin typeface="NikoshBAN" pitchFamily="2" charset="0"/>
                <a:cs typeface="NikoshBAN" pitchFamily="2" charset="0"/>
              </a:rPr>
              <a:t>আপতন বিন্দু</a:t>
            </a:r>
            <a:endParaRPr lang="en-US" sz="3600" dirty="0">
              <a:latin typeface="NikoshBAN" pitchFamily="2" charset="0"/>
              <a:cs typeface="NikoshBAN" pitchFamily="2" charset="0"/>
            </a:endParaRPr>
          </a:p>
        </p:txBody>
      </p:sp>
      <p:sp>
        <p:nvSpPr>
          <p:cNvPr id="50" name="TextBox 49"/>
          <p:cNvSpPr txBox="1"/>
          <p:nvPr/>
        </p:nvSpPr>
        <p:spPr>
          <a:xfrm>
            <a:off x="3089709" y="1626421"/>
            <a:ext cx="1151277" cy="584775"/>
          </a:xfrm>
          <a:prstGeom prst="rect">
            <a:avLst/>
          </a:prstGeom>
          <a:noFill/>
        </p:spPr>
        <p:txBody>
          <a:bodyPr wrap="none" rtlCol="0">
            <a:spAutoFit/>
          </a:bodyPr>
          <a:lstStyle/>
          <a:p>
            <a:r>
              <a:rPr lang="en-US" sz="3200" dirty="0" err="1" smtClean="0">
                <a:latin typeface="NikoshBAN" pitchFamily="2" charset="0"/>
                <a:cs typeface="NikoshBAN" pitchFamily="2" charset="0"/>
              </a:rPr>
              <a:t>অভিলম্ব</a:t>
            </a:r>
            <a:endParaRPr lang="en-US" sz="3200" dirty="0">
              <a:latin typeface="NikoshBAN" pitchFamily="2" charset="0"/>
              <a:cs typeface="NikoshBAN" pitchFamily="2" charset="0"/>
            </a:endParaRPr>
          </a:p>
        </p:txBody>
      </p:sp>
      <p:sp>
        <p:nvSpPr>
          <p:cNvPr id="51" name="TextBox 50"/>
          <p:cNvSpPr txBox="1"/>
          <p:nvPr/>
        </p:nvSpPr>
        <p:spPr>
          <a:xfrm>
            <a:off x="5718313" y="2493254"/>
            <a:ext cx="2165978" cy="584775"/>
          </a:xfrm>
          <a:prstGeom prst="rect">
            <a:avLst/>
          </a:prstGeom>
          <a:noFill/>
        </p:spPr>
        <p:txBody>
          <a:bodyPr wrap="none" rtlCol="0">
            <a:spAutoFit/>
          </a:bodyPr>
          <a:lstStyle/>
          <a:p>
            <a:r>
              <a:rPr lang="en-US" sz="3200" dirty="0" err="1" smtClean="0">
                <a:latin typeface="NikoshBAN" pitchFamily="2" charset="0"/>
                <a:cs typeface="NikoshBAN" pitchFamily="2" charset="0"/>
              </a:rPr>
              <a:t>প্রতিফলিত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রশ্মি</a:t>
            </a:r>
            <a:endParaRPr lang="en-US" sz="3200" dirty="0">
              <a:latin typeface="NikoshBAN" pitchFamily="2" charset="0"/>
              <a:cs typeface="NikoshBAN" pitchFamily="2" charset="0"/>
            </a:endParaRPr>
          </a:p>
        </p:txBody>
      </p:sp>
      <p:sp>
        <p:nvSpPr>
          <p:cNvPr id="52" name="TextBox 51"/>
          <p:cNvSpPr txBox="1"/>
          <p:nvPr/>
        </p:nvSpPr>
        <p:spPr>
          <a:xfrm>
            <a:off x="873893" y="2460940"/>
            <a:ext cx="2021707" cy="584775"/>
          </a:xfrm>
          <a:prstGeom prst="rect">
            <a:avLst/>
          </a:prstGeom>
          <a:noFill/>
        </p:spPr>
        <p:txBody>
          <a:bodyPr wrap="none" rtlCol="0">
            <a:spAutoFit/>
          </a:bodyPr>
          <a:lstStyle/>
          <a:p>
            <a:r>
              <a:rPr lang="en-US" sz="3200" dirty="0" err="1" smtClean="0">
                <a:latin typeface="NikoshBAN" pitchFamily="2" charset="0"/>
                <a:cs typeface="NikoshBAN" pitchFamily="2" charset="0"/>
              </a:rPr>
              <a:t>আপাতিত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রশ্মি</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20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20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20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20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20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20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20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7">
                                            <p:bg/>
                                          </p:spTgt>
                                        </p:tgtEl>
                                        <p:attrNameLst>
                                          <p:attrName>style.visibility</p:attrName>
                                        </p:attrNameLst>
                                      </p:cBhvr>
                                      <p:to>
                                        <p:strVal val="visible"/>
                                      </p:to>
                                    </p:set>
                                    <p:animEffect transition="in" filter="wipe(left)">
                                      <p:cBhvr>
                                        <p:cTn id="50" dur="2000"/>
                                        <p:tgtEl>
                                          <p:spTgt spid="47">
                                            <p:bg/>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47">
                                            <p:txEl>
                                              <p:pRg st="0" end="0"/>
                                            </p:txEl>
                                          </p:spTgt>
                                        </p:tgtEl>
                                        <p:attrNameLst>
                                          <p:attrName>style.visibility</p:attrName>
                                        </p:attrNameLst>
                                      </p:cBhvr>
                                      <p:to>
                                        <p:strVal val="visible"/>
                                      </p:to>
                                    </p:set>
                                    <p:animEffect transition="in" filter="wipe(left)">
                                      <p:cBhvr>
                                        <p:cTn id="54" dur="2000"/>
                                        <p:tgtEl>
                                          <p:spTgt spid="47">
                                            <p:txEl>
                                              <p:pRg st="0" end="0"/>
                                            </p:txEl>
                                          </p:spTgt>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47">
                                            <p:txEl>
                                              <p:pRg st="1" end="1"/>
                                            </p:txEl>
                                          </p:spTgt>
                                        </p:tgtEl>
                                        <p:attrNameLst>
                                          <p:attrName>style.visibility</p:attrName>
                                        </p:attrNameLst>
                                      </p:cBhvr>
                                      <p:to>
                                        <p:strVal val="visible"/>
                                      </p:to>
                                    </p:set>
                                    <p:animEffect transition="in" filter="wipe(left)">
                                      <p:cBhvr>
                                        <p:cTn id="58" dur="2000"/>
                                        <p:tgtEl>
                                          <p:spTgt spid="4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build="p" animBg="1"/>
      <p:bldP spid="48" grpId="0" animBg="1"/>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599" y="5410200"/>
            <a:ext cx="6752349" cy="584775"/>
          </a:xfrm>
          <a:prstGeom prst="rect">
            <a:avLst/>
          </a:prstGeom>
          <a:solidFill>
            <a:schemeClr val="accent1">
              <a:lumMod val="20000"/>
              <a:lumOff val="80000"/>
            </a:schemeClr>
          </a:solidFill>
          <a:ln w="19050">
            <a:noFill/>
          </a:ln>
        </p:spPr>
        <p:txBody>
          <a:bodyPr wrap="square">
            <a:spAutoFit/>
          </a:bodyPr>
          <a:lstStyle/>
          <a:p>
            <a:pPr algn="ctr"/>
            <a:r>
              <a:rPr lang="bn-BD" sz="3200" dirty="0" smtClean="0">
                <a:latin typeface="NikoshBAN" pitchFamily="2" charset="0"/>
                <a:cs typeface="NikoshBAN" pitchFamily="2" charset="0"/>
              </a:rPr>
              <a:t>দ্বিতীয় সূত্রঃ প্রতিফলন কোণ আপতন কোণের সমান</a:t>
            </a:r>
            <a:endParaRPr lang="en-US" sz="3200" dirty="0">
              <a:latin typeface="NikoshBAN" pitchFamily="2" charset="0"/>
              <a:cs typeface="NikoshBAN" pitchFamily="2" charset="0"/>
            </a:endParaRPr>
          </a:p>
        </p:txBody>
      </p:sp>
      <p:pic>
        <p:nvPicPr>
          <p:cNvPr id="20" name="Picture 19"/>
          <p:cNvPicPr>
            <a:picLocks noChangeAspect="1"/>
          </p:cNvPicPr>
          <p:nvPr/>
        </p:nvPicPr>
        <p:blipFill rotWithShape="1">
          <a:blip r:embed="rId3" cstate="print">
            <a:clrChange>
              <a:clrFrom>
                <a:srgbClr val="FFFFFF"/>
              </a:clrFrom>
              <a:clrTo>
                <a:srgbClr val="FFFFFF">
                  <a:alpha val="0"/>
                </a:srgbClr>
              </a:clrTo>
            </a:clrChange>
          </a:blip>
          <a:srcRect l="743" r="2441" b="5555"/>
          <a:stretch/>
        </p:blipFill>
        <p:spPr>
          <a:xfrm>
            <a:off x="990600" y="1295400"/>
            <a:ext cx="6752348" cy="3524250"/>
          </a:xfrm>
          <a:prstGeom prst="rect">
            <a:avLst/>
          </a:prstGeom>
        </p:spPr>
      </p:pic>
      <p:sp>
        <p:nvSpPr>
          <p:cNvPr id="21" name="TextBox 20"/>
          <p:cNvSpPr txBox="1"/>
          <p:nvPr/>
        </p:nvSpPr>
        <p:spPr>
          <a:xfrm>
            <a:off x="3448092" y="663714"/>
            <a:ext cx="1837362" cy="707886"/>
          </a:xfrm>
          <a:prstGeom prst="rect">
            <a:avLst/>
          </a:prstGeom>
          <a:noFill/>
        </p:spPr>
        <p:txBody>
          <a:bodyPr wrap="none" rtlCol="0">
            <a:spAutoFit/>
          </a:bodyPr>
          <a:lstStyle/>
          <a:p>
            <a:pPr algn="ctr"/>
            <a:r>
              <a:rPr lang="en-US" sz="4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4000" dirty="0" err="1" smtClean="0">
                <a:latin typeface="Times New Roman" panose="02020603050405020304" pitchFamily="18" charset="0"/>
                <a:cs typeface="Times New Roman" panose="02020603050405020304" pitchFamily="18" charset="0"/>
              </a:rPr>
              <a:t>i</a:t>
            </a:r>
            <a:r>
              <a:rPr lang="en-US" sz="4000" dirty="0" smtClean="0">
                <a:latin typeface="Times New Roman" panose="02020603050405020304" pitchFamily="18" charset="0"/>
                <a:cs typeface="Times New Roman" panose="02020603050405020304" pitchFamily="18" charset="0"/>
              </a:rPr>
              <a:t> = </a:t>
            </a:r>
            <a:r>
              <a:rPr lang="en-US" sz="40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4000" dirty="0" smtClean="0">
                <a:latin typeface="Times New Roman" panose="02020603050405020304" pitchFamily="18" charset="0"/>
                <a:cs typeface="Times New Roman" panose="02020603050405020304" pitchFamily="18" charset="0"/>
              </a:rPr>
              <a:t>r</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828800" y="3733800"/>
            <a:ext cx="1851789" cy="584775"/>
          </a:xfrm>
          <a:prstGeom prst="rect">
            <a:avLst/>
          </a:prstGeom>
          <a:noFill/>
        </p:spPr>
        <p:txBody>
          <a:bodyPr wrap="none" rtlCol="0">
            <a:spAutoFit/>
          </a:bodyPr>
          <a:lstStyle/>
          <a:p>
            <a:r>
              <a:rPr lang="bn-BD" sz="3200" dirty="0" smtClean="0">
                <a:latin typeface="NikoshBAN" pitchFamily="2" charset="0"/>
                <a:cs typeface="NikoshBAN" pitchFamily="2" charset="0"/>
              </a:rPr>
              <a:t>আপতন </a:t>
            </a:r>
            <a:r>
              <a:rPr lang="bn-IN" sz="3200" dirty="0" smtClean="0">
                <a:latin typeface="NikoshBAN" pitchFamily="2" charset="0"/>
                <a:cs typeface="NikoshBAN" pitchFamily="2" charset="0"/>
              </a:rPr>
              <a:t>কোণ</a:t>
            </a:r>
            <a:endParaRPr lang="en-US" sz="3200" dirty="0">
              <a:latin typeface="NikoshBAN" pitchFamily="2" charset="0"/>
              <a:cs typeface="NikoshBAN" pitchFamily="2" charset="0"/>
            </a:endParaRPr>
          </a:p>
        </p:txBody>
      </p:sp>
      <p:sp>
        <p:nvSpPr>
          <p:cNvPr id="6" name="TextBox 5"/>
          <p:cNvSpPr txBox="1"/>
          <p:nvPr/>
        </p:nvSpPr>
        <p:spPr>
          <a:xfrm>
            <a:off x="5174120" y="3733800"/>
            <a:ext cx="2084225" cy="584775"/>
          </a:xfrm>
          <a:prstGeom prst="rect">
            <a:avLst/>
          </a:prstGeom>
          <a:noFill/>
        </p:spPr>
        <p:txBody>
          <a:bodyPr wrap="none" rtlCol="0">
            <a:spAutoFit/>
          </a:bodyPr>
          <a:lstStyle/>
          <a:p>
            <a:r>
              <a:rPr lang="bn-IN" sz="3200" dirty="0" smtClean="0">
                <a:latin typeface="NikoshBAN" pitchFamily="2" charset="0"/>
                <a:cs typeface="NikoshBAN" pitchFamily="2" charset="0"/>
              </a:rPr>
              <a:t>প্রতিফল</a:t>
            </a:r>
            <a:r>
              <a:rPr lang="bn-BD" sz="3200" dirty="0" smtClean="0">
                <a:latin typeface="NikoshBAN" pitchFamily="2" charset="0"/>
                <a:cs typeface="NikoshBAN" pitchFamily="2" charset="0"/>
              </a:rPr>
              <a:t>ন </a:t>
            </a:r>
            <a:r>
              <a:rPr lang="bn-IN" sz="3200" dirty="0" smtClean="0">
                <a:latin typeface="NikoshBAN" pitchFamily="2" charset="0"/>
                <a:cs typeface="NikoshBAN" pitchFamily="2" charset="0"/>
              </a:rPr>
              <a:t>কোণ</a:t>
            </a:r>
            <a:endParaRPr lang="en-US" sz="3200" dirty="0">
              <a:latin typeface="NikoshBAN" pitchFamily="2" charset="0"/>
              <a:cs typeface="NikoshBAN" pitchFamily="2" charset="0"/>
            </a:endParaRPr>
          </a:p>
        </p:txBody>
      </p:sp>
      <p:sp>
        <p:nvSpPr>
          <p:cNvPr id="7" name="Frame 6"/>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2895121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825" y="5638800"/>
            <a:ext cx="3581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নিয়মিত প্রতিফলন</a:t>
            </a:r>
            <a:endParaRPr lang="en-US" sz="3200" dirty="0">
              <a:latin typeface="NikoshBAN" pitchFamily="2" charset="0"/>
              <a:cs typeface="NikoshBAN" pitchFamily="2" charset="0"/>
            </a:endParaRPr>
          </a:p>
        </p:txBody>
      </p:sp>
      <p:sp>
        <p:nvSpPr>
          <p:cNvPr id="5" name="TextBox 4"/>
          <p:cNvSpPr txBox="1"/>
          <p:nvPr/>
        </p:nvSpPr>
        <p:spPr>
          <a:xfrm>
            <a:off x="5105400" y="5638800"/>
            <a:ext cx="31242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ব্যাপ্ত প্রতিফলন</a:t>
            </a:r>
            <a:endParaRPr lang="en-US" sz="3200" dirty="0">
              <a:latin typeface="NikoshBAN" pitchFamily="2" charset="0"/>
              <a:cs typeface="NikoshBAN" pitchFamily="2" charset="0"/>
            </a:endParaRPr>
          </a:p>
        </p:txBody>
      </p:sp>
      <p:sp>
        <p:nvSpPr>
          <p:cNvPr id="7" name="Rectangle 6"/>
          <p:cNvSpPr/>
          <p:nvPr/>
        </p:nvSpPr>
        <p:spPr>
          <a:xfrm>
            <a:off x="1524000" y="609600"/>
            <a:ext cx="6308973" cy="523220"/>
          </a:xfrm>
          <a:prstGeom prst="rect">
            <a:avLst/>
          </a:prstGeom>
          <a:solidFill>
            <a:schemeClr val="accent6">
              <a:lumMod val="20000"/>
              <a:lumOff val="80000"/>
            </a:schemeClr>
          </a:solidFill>
          <a:ln w="19050">
            <a:noFill/>
          </a:ln>
        </p:spPr>
        <p:txBody>
          <a:bodyPr wrap="square">
            <a:spAutoFit/>
          </a:bodyPr>
          <a:lstStyle/>
          <a:p>
            <a:pPr algn="ctr"/>
            <a:r>
              <a:rPr lang="bn-BD" sz="2800" dirty="0">
                <a:latin typeface="NikoshBAN" pitchFamily="2" charset="0"/>
                <a:cs typeface="NikoshBAN" pitchFamily="2" charset="0"/>
              </a:rPr>
              <a:t>প্রতিফলক পৃষ্ঠের প্রকৃতি </a:t>
            </a:r>
            <a:r>
              <a:rPr lang="bn-BD" sz="2800" dirty="0" smtClean="0">
                <a:latin typeface="NikoshBAN" pitchFamily="2" charset="0"/>
                <a:cs typeface="NikoshBAN" pitchFamily="2" charset="0"/>
              </a:rPr>
              <a:t>অনুসারে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আলোর </a:t>
            </a:r>
            <a:r>
              <a:rPr lang="bn-BD" sz="2800" dirty="0">
                <a:latin typeface="NikoshBAN" pitchFamily="2" charset="0"/>
                <a:cs typeface="NikoshBAN" pitchFamily="2" charset="0"/>
              </a:rPr>
              <a:t>প্রতিফলন ঘটে</a:t>
            </a:r>
            <a:endParaRPr lang="en-US" sz="2800" dirty="0">
              <a:latin typeface="NikoshBAN" pitchFamily="2" charset="0"/>
              <a:cs typeface="NikoshBAN" pitchFamily="2" charset="0"/>
            </a:endParaRPr>
          </a:p>
        </p:txBody>
      </p:sp>
      <p:cxnSp>
        <p:nvCxnSpPr>
          <p:cNvPr id="12" name="Straight Arrow Connector 11"/>
          <p:cNvCxnSpPr/>
          <p:nvPr/>
        </p:nvCxnSpPr>
        <p:spPr>
          <a:xfrm>
            <a:off x="701426" y="1859392"/>
            <a:ext cx="1531655" cy="3090560"/>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90600" y="1859392"/>
            <a:ext cx="1531056" cy="3107493"/>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90625" y="1706992"/>
            <a:ext cx="1570918" cy="3240137"/>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1706992"/>
            <a:ext cx="1523643" cy="3254023"/>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237313" y="1859392"/>
            <a:ext cx="1496487" cy="3056467"/>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533650" y="1859392"/>
            <a:ext cx="1504950" cy="3093156"/>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62956" y="1859392"/>
            <a:ext cx="1580444" cy="307057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046589" y="1935592"/>
            <a:ext cx="1525411" cy="299437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648200" y="2087992"/>
            <a:ext cx="1389944" cy="2808112"/>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953000" y="2087992"/>
            <a:ext cx="1394174" cy="2808112"/>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257093" y="2087992"/>
            <a:ext cx="1378656" cy="2825045"/>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555538" y="2087992"/>
            <a:ext cx="1321511" cy="2861960"/>
          </a:xfrm>
          <a:prstGeom prst="straightConnector1">
            <a:avLst/>
          </a:prstGeom>
          <a:ln w="381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038144" y="2087992"/>
            <a:ext cx="1122538" cy="278813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351406" y="2468992"/>
            <a:ext cx="2185705" cy="239302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647743" y="2087992"/>
            <a:ext cx="905581" cy="281070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877049" y="2087992"/>
            <a:ext cx="1352551" cy="2819401"/>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16"/>
          <p:cNvGrpSpPr/>
          <p:nvPr/>
        </p:nvGrpSpPr>
        <p:grpSpPr>
          <a:xfrm>
            <a:off x="832555" y="4949952"/>
            <a:ext cx="3680178" cy="612648"/>
            <a:chOff x="832555" y="3928760"/>
            <a:chExt cx="3680178" cy="612648"/>
          </a:xfrm>
        </p:grpSpPr>
        <p:sp>
          <p:nvSpPr>
            <p:cNvPr id="10" name="Flowchart: Process 9"/>
            <p:cNvSpPr/>
            <p:nvPr/>
          </p:nvSpPr>
          <p:spPr>
            <a:xfrm>
              <a:off x="832555" y="3928760"/>
              <a:ext cx="3680178" cy="612648"/>
            </a:xfrm>
            <a:prstGeom prst="flowChartProcess">
              <a:avLst/>
            </a:prstGeom>
            <a:solidFill>
              <a:srgbClr val="FF9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15" name="TextBox 114"/>
            <p:cNvSpPr txBox="1"/>
            <p:nvPr/>
          </p:nvSpPr>
          <p:spPr>
            <a:xfrm>
              <a:off x="832555" y="3942696"/>
              <a:ext cx="3680178"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মসৃন তল</a:t>
              </a:r>
              <a:endParaRPr lang="en-US" sz="3200" dirty="0">
                <a:latin typeface="NikoshBAN" pitchFamily="2" charset="0"/>
                <a:cs typeface="NikoshBAN" pitchFamily="2" charset="0"/>
              </a:endParaRPr>
            </a:p>
          </p:txBody>
        </p:sp>
      </p:grpSp>
      <p:grpSp>
        <p:nvGrpSpPr>
          <p:cNvPr id="3" name="Group 117"/>
          <p:cNvGrpSpPr/>
          <p:nvPr/>
        </p:nvGrpSpPr>
        <p:grpSpPr>
          <a:xfrm>
            <a:off x="4729227" y="4557888"/>
            <a:ext cx="3782484" cy="1004712"/>
            <a:chOff x="4881627" y="3536696"/>
            <a:chExt cx="3782484" cy="1004712"/>
          </a:xfrm>
        </p:grpSpPr>
        <p:sp>
          <p:nvSpPr>
            <p:cNvPr id="35" name="Freeform 34"/>
            <p:cNvSpPr/>
            <p:nvPr/>
          </p:nvSpPr>
          <p:spPr>
            <a:xfrm>
              <a:off x="4881627" y="3536696"/>
              <a:ext cx="3782484" cy="1004712"/>
            </a:xfrm>
            <a:custGeom>
              <a:avLst/>
              <a:gdLst>
                <a:gd name="connsiteX0" fmla="*/ 56445 w 3172178"/>
                <a:gd name="connsiteY0" fmla="*/ 383823 h 1004712"/>
                <a:gd name="connsiteX1" fmla="*/ 67734 w 3172178"/>
                <a:gd name="connsiteY1" fmla="*/ 327378 h 1004712"/>
                <a:gd name="connsiteX2" fmla="*/ 112889 w 3172178"/>
                <a:gd name="connsiteY2" fmla="*/ 259645 h 1004712"/>
                <a:gd name="connsiteX3" fmla="*/ 158045 w 3172178"/>
                <a:gd name="connsiteY3" fmla="*/ 158045 h 1004712"/>
                <a:gd name="connsiteX4" fmla="*/ 270934 w 3172178"/>
                <a:gd name="connsiteY4" fmla="*/ 191912 h 1004712"/>
                <a:gd name="connsiteX5" fmla="*/ 349956 w 3172178"/>
                <a:gd name="connsiteY5" fmla="*/ 270934 h 1004712"/>
                <a:gd name="connsiteX6" fmla="*/ 383822 w 3172178"/>
                <a:gd name="connsiteY6" fmla="*/ 293512 h 1004712"/>
                <a:gd name="connsiteX7" fmla="*/ 417689 w 3172178"/>
                <a:gd name="connsiteY7" fmla="*/ 361245 h 1004712"/>
                <a:gd name="connsiteX8" fmla="*/ 474134 w 3172178"/>
                <a:gd name="connsiteY8" fmla="*/ 349956 h 1004712"/>
                <a:gd name="connsiteX9" fmla="*/ 485422 w 3172178"/>
                <a:gd name="connsiteY9" fmla="*/ 316089 h 1004712"/>
                <a:gd name="connsiteX10" fmla="*/ 508000 w 3172178"/>
                <a:gd name="connsiteY10" fmla="*/ 282223 h 1004712"/>
                <a:gd name="connsiteX11" fmla="*/ 564445 w 3172178"/>
                <a:gd name="connsiteY11" fmla="*/ 270934 h 1004712"/>
                <a:gd name="connsiteX12" fmla="*/ 598311 w 3172178"/>
                <a:gd name="connsiteY12" fmla="*/ 248356 h 1004712"/>
                <a:gd name="connsiteX13" fmla="*/ 632178 w 3172178"/>
                <a:gd name="connsiteY13" fmla="*/ 237067 h 1004712"/>
                <a:gd name="connsiteX14" fmla="*/ 677334 w 3172178"/>
                <a:gd name="connsiteY14" fmla="*/ 191912 h 1004712"/>
                <a:gd name="connsiteX15" fmla="*/ 745067 w 3172178"/>
                <a:gd name="connsiteY15" fmla="*/ 237067 h 1004712"/>
                <a:gd name="connsiteX16" fmla="*/ 767645 w 3172178"/>
                <a:gd name="connsiteY16" fmla="*/ 327378 h 1004712"/>
                <a:gd name="connsiteX17" fmla="*/ 778934 w 3172178"/>
                <a:gd name="connsiteY17" fmla="*/ 361245 h 1004712"/>
                <a:gd name="connsiteX18" fmla="*/ 846667 w 3172178"/>
                <a:gd name="connsiteY18" fmla="*/ 383823 h 1004712"/>
                <a:gd name="connsiteX19" fmla="*/ 891822 w 3172178"/>
                <a:gd name="connsiteY19" fmla="*/ 316089 h 1004712"/>
                <a:gd name="connsiteX20" fmla="*/ 925689 w 3172178"/>
                <a:gd name="connsiteY20" fmla="*/ 293512 h 1004712"/>
                <a:gd name="connsiteX21" fmla="*/ 959556 w 3172178"/>
                <a:gd name="connsiteY21" fmla="*/ 259645 h 1004712"/>
                <a:gd name="connsiteX22" fmla="*/ 970845 w 3172178"/>
                <a:gd name="connsiteY22" fmla="*/ 203200 h 1004712"/>
                <a:gd name="connsiteX23" fmla="*/ 982134 w 3172178"/>
                <a:gd name="connsiteY23" fmla="*/ 169334 h 1004712"/>
                <a:gd name="connsiteX24" fmla="*/ 1038578 w 3172178"/>
                <a:gd name="connsiteY24" fmla="*/ 180623 h 1004712"/>
                <a:gd name="connsiteX25" fmla="*/ 1072445 w 3172178"/>
                <a:gd name="connsiteY25" fmla="*/ 259645 h 1004712"/>
                <a:gd name="connsiteX26" fmla="*/ 1083734 w 3172178"/>
                <a:gd name="connsiteY26" fmla="*/ 316089 h 1004712"/>
                <a:gd name="connsiteX27" fmla="*/ 1117600 w 3172178"/>
                <a:gd name="connsiteY27" fmla="*/ 338667 h 1004712"/>
                <a:gd name="connsiteX28" fmla="*/ 1196622 w 3172178"/>
                <a:gd name="connsiteY28" fmla="*/ 259645 h 1004712"/>
                <a:gd name="connsiteX29" fmla="*/ 1241778 w 3172178"/>
                <a:gd name="connsiteY29" fmla="*/ 191912 h 1004712"/>
                <a:gd name="connsiteX30" fmla="*/ 1264356 w 3172178"/>
                <a:gd name="connsiteY30" fmla="*/ 158045 h 1004712"/>
                <a:gd name="connsiteX31" fmla="*/ 1286934 w 3172178"/>
                <a:gd name="connsiteY31" fmla="*/ 112889 h 1004712"/>
                <a:gd name="connsiteX32" fmla="*/ 1309511 w 3172178"/>
                <a:gd name="connsiteY32" fmla="*/ 79023 h 1004712"/>
                <a:gd name="connsiteX33" fmla="*/ 1343378 w 3172178"/>
                <a:gd name="connsiteY33" fmla="*/ 11289 h 1004712"/>
                <a:gd name="connsiteX34" fmla="*/ 1377245 w 3172178"/>
                <a:gd name="connsiteY34" fmla="*/ 0 h 1004712"/>
                <a:gd name="connsiteX35" fmla="*/ 1388534 w 3172178"/>
                <a:gd name="connsiteY35" fmla="*/ 124178 h 1004712"/>
                <a:gd name="connsiteX36" fmla="*/ 1399822 w 3172178"/>
                <a:gd name="connsiteY36" fmla="*/ 248356 h 1004712"/>
                <a:gd name="connsiteX37" fmla="*/ 1422400 w 3172178"/>
                <a:gd name="connsiteY37" fmla="*/ 282223 h 1004712"/>
                <a:gd name="connsiteX38" fmla="*/ 1501422 w 3172178"/>
                <a:gd name="connsiteY38" fmla="*/ 293512 h 1004712"/>
                <a:gd name="connsiteX39" fmla="*/ 1580445 w 3172178"/>
                <a:gd name="connsiteY39" fmla="*/ 304800 h 1004712"/>
                <a:gd name="connsiteX40" fmla="*/ 1648178 w 3172178"/>
                <a:gd name="connsiteY40" fmla="*/ 338667 h 1004712"/>
                <a:gd name="connsiteX41" fmla="*/ 1704622 w 3172178"/>
                <a:gd name="connsiteY41" fmla="*/ 406400 h 1004712"/>
                <a:gd name="connsiteX42" fmla="*/ 1738489 w 3172178"/>
                <a:gd name="connsiteY42" fmla="*/ 417689 h 1004712"/>
                <a:gd name="connsiteX43" fmla="*/ 1930400 w 3172178"/>
                <a:gd name="connsiteY43" fmla="*/ 395112 h 1004712"/>
                <a:gd name="connsiteX44" fmla="*/ 1964267 w 3172178"/>
                <a:gd name="connsiteY44" fmla="*/ 383823 h 1004712"/>
                <a:gd name="connsiteX45" fmla="*/ 1975556 w 3172178"/>
                <a:gd name="connsiteY45" fmla="*/ 349956 h 1004712"/>
                <a:gd name="connsiteX46" fmla="*/ 2054578 w 3172178"/>
                <a:gd name="connsiteY46" fmla="*/ 349956 h 1004712"/>
                <a:gd name="connsiteX47" fmla="*/ 2088445 w 3172178"/>
                <a:gd name="connsiteY47" fmla="*/ 372534 h 1004712"/>
                <a:gd name="connsiteX48" fmla="*/ 2314222 w 3172178"/>
                <a:gd name="connsiteY48" fmla="*/ 372534 h 1004712"/>
                <a:gd name="connsiteX49" fmla="*/ 2348089 w 3172178"/>
                <a:gd name="connsiteY49" fmla="*/ 327378 h 1004712"/>
                <a:gd name="connsiteX50" fmla="*/ 2393245 w 3172178"/>
                <a:gd name="connsiteY50" fmla="*/ 259645 h 1004712"/>
                <a:gd name="connsiteX51" fmla="*/ 2460978 w 3172178"/>
                <a:gd name="connsiteY51" fmla="*/ 237067 h 1004712"/>
                <a:gd name="connsiteX52" fmla="*/ 2528711 w 3172178"/>
                <a:gd name="connsiteY52" fmla="*/ 180623 h 1004712"/>
                <a:gd name="connsiteX53" fmla="*/ 2573867 w 3172178"/>
                <a:gd name="connsiteY53" fmla="*/ 248356 h 1004712"/>
                <a:gd name="connsiteX54" fmla="*/ 2596445 w 3172178"/>
                <a:gd name="connsiteY54" fmla="*/ 316089 h 1004712"/>
                <a:gd name="connsiteX55" fmla="*/ 2664178 w 3172178"/>
                <a:gd name="connsiteY55" fmla="*/ 361245 h 1004712"/>
                <a:gd name="connsiteX56" fmla="*/ 2799645 w 3172178"/>
                <a:gd name="connsiteY56" fmla="*/ 349956 h 1004712"/>
                <a:gd name="connsiteX57" fmla="*/ 2867378 w 3172178"/>
                <a:gd name="connsiteY57" fmla="*/ 304800 h 1004712"/>
                <a:gd name="connsiteX58" fmla="*/ 3002845 w 3172178"/>
                <a:gd name="connsiteY58" fmla="*/ 282223 h 1004712"/>
                <a:gd name="connsiteX59" fmla="*/ 3059289 w 3172178"/>
                <a:gd name="connsiteY59" fmla="*/ 304800 h 1004712"/>
                <a:gd name="connsiteX60" fmla="*/ 3070578 w 3172178"/>
                <a:gd name="connsiteY60" fmla="*/ 383823 h 1004712"/>
                <a:gd name="connsiteX61" fmla="*/ 3081867 w 3172178"/>
                <a:gd name="connsiteY61" fmla="*/ 451556 h 1004712"/>
                <a:gd name="connsiteX62" fmla="*/ 3127022 w 3172178"/>
                <a:gd name="connsiteY62" fmla="*/ 462845 h 1004712"/>
                <a:gd name="connsiteX63" fmla="*/ 3127022 w 3172178"/>
                <a:gd name="connsiteY63" fmla="*/ 541867 h 1004712"/>
                <a:gd name="connsiteX64" fmla="*/ 3149600 w 3172178"/>
                <a:gd name="connsiteY64" fmla="*/ 643467 h 1004712"/>
                <a:gd name="connsiteX65" fmla="*/ 3172178 w 3172178"/>
                <a:gd name="connsiteY65" fmla="*/ 677334 h 1004712"/>
                <a:gd name="connsiteX66" fmla="*/ 3149600 w 3172178"/>
                <a:gd name="connsiteY66" fmla="*/ 756356 h 1004712"/>
                <a:gd name="connsiteX67" fmla="*/ 3127022 w 3172178"/>
                <a:gd name="connsiteY67" fmla="*/ 790223 h 1004712"/>
                <a:gd name="connsiteX68" fmla="*/ 2856089 w 3172178"/>
                <a:gd name="connsiteY68" fmla="*/ 993423 h 1004712"/>
                <a:gd name="connsiteX69" fmla="*/ 2822222 w 3172178"/>
                <a:gd name="connsiteY69" fmla="*/ 1004712 h 1004712"/>
                <a:gd name="connsiteX70" fmla="*/ 2156178 w 3172178"/>
                <a:gd name="connsiteY70" fmla="*/ 982134 h 1004712"/>
                <a:gd name="connsiteX71" fmla="*/ 541867 w 3172178"/>
                <a:gd name="connsiteY71" fmla="*/ 1004712 h 1004712"/>
                <a:gd name="connsiteX72" fmla="*/ 146756 w 3172178"/>
                <a:gd name="connsiteY72" fmla="*/ 993423 h 1004712"/>
                <a:gd name="connsiteX73" fmla="*/ 112889 w 3172178"/>
                <a:gd name="connsiteY73" fmla="*/ 982134 h 1004712"/>
                <a:gd name="connsiteX74" fmla="*/ 0 w 3172178"/>
                <a:gd name="connsiteY74" fmla="*/ 970845 h 1004712"/>
                <a:gd name="connsiteX75" fmla="*/ 11289 w 3172178"/>
                <a:gd name="connsiteY75" fmla="*/ 699912 h 1004712"/>
                <a:gd name="connsiteX76" fmla="*/ 33867 w 3172178"/>
                <a:gd name="connsiteY76" fmla="*/ 564445 h 1004712"/>
                <a:gd name="connsiteX77" fmla="*/ 56445 w 3172178"/>
                <a:gd name="connsiteY77" fmla="*/ 383823 h 100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72178" h="1004712">
                  <a:moveTo>
                    <a:pt x="56445" y="383823"/>
                  </a:moveTo>
                  <a:cubicBezTo>
                    <a:pt x="62089" y="344312"/>
                    <a:pt x="59794" y="344846"/>
                    <a:pt x="67734" y="327378"/>
                  </a:cubicBezTo>
                  <a:cubicBezTo>
                    <a:pt x="78962" y="302675"/>
                    <a:pt x="104308" y="285387"/>
                    <a:pt x="112889" y="259645"/>
                  </a:cubicBezTo>
                  <a:cubicBezTo>
                    <a:pt x="139758" y="179041"/>
                    <a:pt x="122266" y="211714"/>
                    <a:pt x="158045" y="158045"/>
                  </a:cubicBezTo>
                  <a:cubicBezTo>
                    <a:pt x="198195" y="163781"/>
                    <a:pt x="241597" y="158384"/>
                    <a:pt x="270934" y="191912"/>
                  </a:cubicBezTo>
                  <a:cubicBezTo>
                    <a:pt x="345524" y="277157"/>
                    <a:pt x="280333" y="247726"/>
                    <a:pt x="349956" y="270934"/>
                  </a:cubicBezTo>
                  <a:cubicBezTo>
                    <a:pt x="361245" y="278460"/>
                    <a:pt x="374228" y="283918"/>
                    <a:pt x="383822" y="293512"/>
                  </a:cubicBezTo>
                  <a:cubicBezTo>
                    <a:pt x="405707" y="315397"/>
                    <a:pt x="408507" y="333699"/>
                    <a:pt x="417689" y="361245"/>
                  </a:cubicBezTo>
                  <a:cubicBezTo>
                    <a:pt x="436504" y="357482"/>
                    <a:pt x="458169" y="360599"/>
                    <a:pt x="474134" y="349956"/>
                  </a:cubicBezTo>
                  <a:cubicBezTo>
                    <a:pt x="484035" y="343355"/>
                    <a:pt x="480100" y="326732"/>
                    <a:pt x="485422" y="316089"/>
                  </a:cubicBezTo>
                  <a:cubicBezTo>
                    <a:pt x="491489" y="303954"/>
                    <a:pt x="496220" y="288954"/>
                    <a:pt x="508000" y="282223"/>
                  </a:cubicBezTo>
                  <a:cubicBezTo>
                    <a:pt x="524660" y="272703"/>
                    <a:pt x="545630" y="274697"/>
                    <a:pt x="564445" y="270934"/>
                  </a:cubicBezTo>
                  <a:cubicBezTo>
                    <a:pt x="575734" y="263408"/>
                    <a:pt x="586176" y="254424"/>
                    <a:pt x="598311" y="248356"/>
                  </a:cubicBezTo>
                  <a:cubicBezTo>
                    <a:pt x="608954" y="243034"/>
                    <a:pt x="623764" y="245481"/>
                    <a:pt x="632178" y="237067"/>
                  </a:cubicBezTo>
                  <a:cubicBezTo>
                    <a:pt x="692384" y="176861"/>
                    <a:pt x="587024" y="222013"/>
                    <a:pt x="677334" y="191912"/>
                  </a:cubicBezTo>
                  <a:cubicBezTo>
                    <a:pt x="717822" y="202033"/>
                    <a:pt x="729475" y="194189"/>
                    <a:pt x="745067" y="237067"/>
                  </a:cubicBezTo>
                  <a:cubicBezTo>
                    <a:pt x="755671" y="266229"/>
                    <a:pt x="757832" y="297940"/>
                    <a:pt x="767645" y="327378"/>
                  </a:cubicBezTo>
                  <a:cubicBezTo>
                    <a:pt x="771408" y="338667"/>
                    <a:pt x="769251" y="354328"/>
                    <a:pt x="778934" y="361245"/>
                  </a:cubicBezTo>
                  <a:cubicBezTo>
                    <a:pt x="798300" y="375078"/>
                    <a:pt x="846667" y="383823"/>
                    <a:pt x="846667" y="383823"/>
                  </a:cubicBezTo>
                  <a:cubicBezTo>
                    <a:pt x="918119" y="360006"/>
                    <a:pt x="846947" y="394620"/>
                    <a:pt x="891822" y="316089"/>
                  </a:cubicBezTo>
                  <a:cubicBezTo>
                    <a:pt x="898553" y="304309"/>
                    <a:pt x="915266" y="302198"/>
                    <a:pt x="925689" y="293512"/>
                  </a:cubicBezTo>
                  <a:cubicBezTo>
                    <a:pt x="937954" y="283292"/>
                    <a:pt x="948267" y="270934"/>
                    <a:pt x="959556" y="259645"/>
                  </a:cubicBezTo>
                  <a:cubicBezTo>
                    <a:pt x="963319" y="240830"/>
                    <a:pt x="966191" y="221815"/>
                    <a:pt x="970845" y="203200"/>
                  </a:cubicBezTo>
                  <a:cubicBezTo>
                    <a:pt x="973731" y="191656"/>
                    <a:pt x="970845" y="173097"/>
                    <a:pt x="982134" y="169334"/>
                  </a:cubicBezTo>
                  <a:cubicBezTo>
                    <a:pt x="1000337" y="163267"/>
                    <a:pt x="1019763" y="176860"/>
                    <a:pt x="1038578" y="180623"/>
                  </a:cubicBezTo>
                  <a:cubicBezTo>
                    <a:pt x="1067638" y="224211"/>
                    <a:pt x="1060295" y="204971"/>
                    <a:pt x="1072445" y="259645"/>
                  </a:cubicBezTo>
                  <a:cubicBezTo>
                    <a:pt x="1076607" y="278375"/>
                    <a:pt x="1074215" y="299430"/>
                    <a:pt x="1083734" y="316089"/>
                  </a:cubicBezTo>
                  <a:cubicBezTo>
                    <a:pt x="1090465" y="327869"/>
                    <a:pt x="1106311" y="331141"/>
                    <a:pt x="1117600" y="338667"/>
                  </a:cubicBezTo>
                  <a:cubicBezTo>
                    <a:pt x="1169357" y="261033"/>
                    <a:pt x="1137013" y="279515"/>
                    <a:pt x="1196622" y="259645"/>
                  </a:cubicBezTo>
                  <a:lnTo>
                    <a:pt x="1241778" y="191912"/>
                  </a:lnTo>
                  <a:cubicBezTo>
                    <a:pt x="1249304" y="180623"/>
                    <a:pt x="1258288" y="170180"/>
                    <a:pt x="1264356" y="158045"/>
                  </a:cubicBezTo>
                  <a:cubicBezTo>
                    <a:pt x="1271882" y="142993"/>
                    <a:pt x="1278585" y="127500"/>
                    <a:pt x="1286934" y="112889"/>
                  </a:cubicBezTo>
                  <a:cubicBezTo>
                    <a:pt x="1293665" y="101109"/>
                    <a:pt x="1303444" y="91158"/>
                    <a:pt x="1309511" y="79023"/>
                  </a:cubicBezTo>
                  <a:cubicBezTo>
                    <a:pt x="1323145" y="51755"/>
                    <a:pt x="1316418" y="32857"/>
                    <a:pt x="1343378" y="11289"/>
                  </a:cubicBezTo>
                  <a:cubicBezTo>
                    <a:pt x="1352670" y="3855"/>
                    <a:pt x="1365956" y="3763"/>
                    <a:pt x="1377245" y="0"/>
                  </a:cubicBezTo>
                  <a:cubicBezTo>
                    <a:pt x="1422451" y="67811"/>
                    <a:pt x="1388534" y="947"/>
                    <a:pt x="1388534" y="124178"/>
                  </a:cubicBezTo>
                  <a:cubicBezTo>
                    <a:pt x="1388534" y="165741"/>
                    <a:pt x="1391113" y="207715"/>
                    <a:pt x="1399822" y="248356"/>
                  </a:cubicBezTo>
                  <a:cubicBezTo>
                    <a:pt x="1402665" y="261623"/>
                    <a:pt x="1410002" y="276713"/>
                    <a:pt x="1422400" y="282223"/>
                  </a:cubicBezTo>
                  <a:cubicBezTo>
                    <a:pt x="1446715" y="293030"/>
                    <a:pt x="1475081" y="289749"/>
                    <a:pt x="1501422" y="293512"/>
                  </a:cubicBezTo>
                  <a:cubicBezTo>
                    <a:pt x="1567323" y="337444"/>
                    <a:pt x="1500256" y="304800"/>
                    <a:pt x="1580445" y="304800"/>
                  </a:cubicBezTo>
                  <a:cubicBezTo>
                    <a:pt x="1603813" y="304800"/>
                    <a:pt x="1631056" y="327252"/>
                    <a:pt x="1648178" y="338667"/>
                  </a:cubicBezTo>
                  <a:cubicBezTo>
                    <a:pt x="1664837" y="363656"/>
                    <a:pt x="1678546" y="389016"/>
                    <a:pt x="1704622" y="406400"/>
                  </a:cubicBezTo>
                  <a:cubicBezTo>
                    <a:pt x="1714523" y="413001"/>
                    <a:pt x="1727200" y="413926"/>
                    <a:pt x="1738489" y="417689"/>
                  </a:cubicBezTo>
                  <a:cubicBezTo>
                    <a:pt x="1783257" y="413212"/>
                    <a:pt x="1880499" y="405092"/>
                    <a:pt x="1930400" y="395112"/>
                  </a:cubicBezTo>
                  <a:cubicBezTo>
                    <a:pt x="1942069" y="392778"/>
                    <a:pt x="1952978" y="387586"/>
                    <a:pt x="1964267" y="383823"/>
                  </a:cubicBezTo>
                  <a:cubicBezTo>
                    <a:pt x="1968030" y="372534"/>
                    <a:pt x="1967142" y="358370"/>
                    <a:pt x="1975556" y="349956"/>
                  </a:cubicBezTo>
                  <a:cubicBezTo>
                    <a:pt x="1998229" y="327283"/>
                    <a:pt x="2031664" y="344227"/>
                    <a:pt x="2054578" y="349956"/>
                  </a:cubicBezTo>
                  <a:cubicBezTo>
                    <a:pt x="2065867" y="357482"/>
                    <a:pt x="2075741" y="367770"/>
                    <a:pt x="2088445" y="372534"/>
                  </a:cubicBezTo>
                  <a:cubicBezTo>
                    <a:pt x="2156017" y="397874"/>
                    <a:pt x="2256481" y="376383"/>
                    <a:pt x="2314222" y="372534"/>
                  </a:cubicBezTo>
                  <a:cubicBezTo>
                    <a:pt x="2325511" y="357482"/>
                    <a:pt x="2338754" y="343714"/>
                    <a:pt x="2348089" y="327378"/>
                  </a:cubicBezTo>
                  <a:cubicBezTo>
                    <a:pt x="2369798" y="289388"/>
                    <a:pt x="2343758" y="287138"/>
                    <a:pt x="2393245" y="259645"/>
                  </a:cubicBezTo>
                  <a:cubicBezTo>
                    <a:pt x="2414049" y="248087"/>
                    <a:pt x="2441176" y="250268"/>
                    <a:pt x="2460978" y="237067"/>
                  </a:cubicBezTo>
                  <a:cubicBezTo>
                    <a:pt x="2508128" y="205633"/>
                    <a:pt x="2485251" y="224083"/>
                    <a:pt x="2528711" y="180623"/>
                  </a:cubicBezTo>
                  <a:cubicBezTo>
                    <a:pt x="2543763" y="203201"/>
                    <a:pt x="2565286" y="222613"/>
                    <a:pt x="2573867" y="248356"/>
                  </a:cubicBezTo>
                  <a:cubicBezTo>
                    <a:pt x="2581393" y="270934"/>
                    <a:pt x="2576643" y="302888"/>
                    <a:pt x="2596445" y="316089"/>
                  </a:cubicBezTo>
                  <a:lnTo>
                    <a:pt x="2664178" y="361245"/>
                  </a:lnTo>
                  <a:cubicBezTo>
                    <a:pt x="2709334" y="357482"/>
                    <a:pt x="2755986" y="362084"/>
                    <a:pt x="2799645" y="349956"/>
                  </a:cubicBezTo>
                  <a:cubicBezTo>
                    <a:pt x="2825790" y="342693"/>
                    <a:pt x="2841635" y="313380"/>
                    <a:pt x="2867378" y="304800"/>
                  </a:cubicBezTo>
                  <a:cubicBezTo>
                    <a:pt x="2933572" y="282737"/>
                    <a:pt x="2889418" y="294826"/>
                    <a:pt x="3002845" y="282223"/>
                  </a:cubicBezTo>
                  <a:cubicBezTo>
                    <a:pt x="3021660" y="289749"/>
                    <a:pt x="3048049" y="287939"/>
                    <a:pt x="3059289" y="304800"/>
                  </a:cubicBezTo>
                  <a:cubicBezTo>
                    <a:pt x="3074049" y="326940"/>
                    <a:pt x="3066532" y="357524"/>
                    <a:pt x="3070578" y="383823"/>
                  </a:cubicBezTo>
                  <a:cubicBezTo>
                    <a:pt x="3074058" y="406446"/>
                    <a:pt x="3068563" y="432930"/>
                    <a:pt x="3081867" y="451556"/>
                  </a:cubicBezTo>
                  <a:cubicBezTo>
                    <a:pt x="3090885" y="464181"/>
                    <a:pt x="3111970" y="459082"/>
                    <a:pt x="3127022" y="462845"/>
                  </a:cubicBezTo>
                  <a:cubicBezTo>
                    <a:pt x="3162313" y="604005"/>
                    <a:pt x="3127022" y="428502"/>
                    <a:pt x="3127022" y="541867"/>
                  </a:cubicBezTo>
                  <a:cubicBezTo>
                    <a:pt x="3127022" y="559210"/>
                    <a:pt x="3137959" y="620185"/>
                    <a:pt x="3149600" y="643467"/>
                  </a:cubicBezTo>
                  <a:cubicBezTo>
                    <a:pt x="3155668" y="655602"/>
                    <a:pt x="3164652" y="666045"/>
                    <a:pt x="3172178" y="677334"/>
                  </a:cubicBezTo>
                  <a:cubicBezTo>
                    <a:pt x="3168561" y="691801"/>
                    <a:pt x="3157697" y="740161"/>
                    <a:pt x="3149600" y="756356"/>
                  </a:cubicBezTo>
                  <a:cubicBezTo>
                    <a:pt x="3143532" y="768491"/>
                    <a:pt x="3134548" y="778934"/>
                    <a:pt x="3127022" y="790223"/>
                  </a:cubicBezTo>
                  <a:cubicBezTo>
                    <a:pt x="3110174" y="1076658"/>
                    <a:pt x="3180394" y="968476"/>
                    <a:pt x="2856089" y="993423"/>
                  </a:cubicBezTo>
                  <a:cubicBezTo>
                    <a:pt x="2844224" y="994336"/>
                    <a:pt x="2833511" y="1000949"/>
                    <a:pt x="2822222" y="1004712"/>
                  </a:cubicBezTo>
                  <a:lnTo>
                    <a:pt x="2156178" y="982134"/>
                  </a:lnTo>
                  <a:cubicBezTo>
                    <a:pt x="1583749" y="982134"/>
                    <a:pt x="1098310" y="993583"/>
                    <a:pt x="541867" y="1004712"/>
                  </a:cubicBezTo>
                  <a:cubicBezTo>
                    <a:pt x="410163" y="1000949"/>
                    <a:pt x="278331" y="1000348"/>
                    <a:pt x="146756" y="993423"/>
                  </a:cubicBezTo>
                  <a:cubicBezTo>
                    <a:pt x="134873" y="992798"/>
                    <a:pt x="124650" y="983943"/>
                    <a:pt x="112889" y="982134"/>
                  </a:cubicBezTo>
                  <a:cubicBezTo>
                    <a:pt x="75511" y="976384"/>
                    <a:pt x="37630" y="974608"/>
                    <a:pt x="0" y="970845"/>
                  </a:cubicBezTo>
                  <a:cubicBezTo>
                    <a:pt x="60972" y="848900"/>
                    <a:pt x="2394" y="984545"/>
                    <a:pt x="11289" y="699912"/>
                  </a:cubicBezTo>
                  <a:cubicBezTo>
                    <a:pt x="12719" y="654156"/>
                    <a:pt x="29722" y="610036"/>
                    <a:pt x="33867" y="564445"/>
                  </a:cubicBezTo>
                  <a:cubicBezTo>
                    <a:pt x="46519" y="425277"/>
                    <a:pt x="50801" y="423334"/>
                    <a:pt x="56445" y="383823"/>
                  </a:cubicBezTo>
                  <a:close/>
                </a:path>
              </a:pathLst>
            </a:cu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932780" y="3923115"/>
              <a:ext cx="3680178"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অমসৃন তল</a:t>
              </a:r>
              <a:endParaRPr lang="en-US" sz="3200" dirty="0">
                <a:latin typeface="NikoshBAN" pitchFamily="2" charset="0"/>
                <a:cs typeface="NikoshBAN" pitchFamily="2" charset="0"/>
              </a:endParaRPr>
            </a:p>
          </p:txBody>
        </p:sp>
      </p:grpSp>
      <p:sp>
        <p:nvSpPr>
          <p:cNvPr id="17" name="TextBox 16"/>
          <p:cNvSpPr txBox="1"/>
          <p:nvPr/>
        </p:nvSpPr>
        <p:spPr>
          <a:xfrm>
            <a:off x="587755" y="1244025"/>
            <a:ext cx="1241045" cy="584775"/>
          </a:xfrm>
          <a:prstGeom prst="rect">
            <a:avLst/>
          </a:prstGeom>
          <a:noFill/>
        </p:spPr>
        <p:txBody>
          <a:bodyPr wrap="none" rtlCol="0">
            <a:spAutoFit/>
          </a:bodyPr>
          <a:lstStyle/>
          <a:p>
            <a:r>
              <a:rPr lang="bn-BD" sz="3200" dirty="0" smtClean="0">
                <a:latin typeface="NikoshBAN" pitchFamily="2" charset="0"/>
                <a:cs typeface="NikoshBAN" pitchFamily="2" charset="0"/>
              </a:rPr>
              <a:t>সূর্য রশ্মি</a:t>
            </a:r>
            <a:endParaRPr lang="en-US" sz="3200" dirty="0">
              <a:latin typeface="NikoshBAN" pitchFamily="2" charset="0"/>
              <a:cs typeface="NikoshBAN" pitchFamily="2" charset="0"/>
            </a:endParaRPr>
          </a:p>
        </p:txBody>
      </p:sp>
      <p:sp>
        <p:nvSpPr>
          <p:cNvPr id="30" name="Frame 29"/>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41870127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2000"/>
                                        <p:tgtEl>
                                          <p:spTgt spid="12"/>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000"/>
                                        <p:tgtEl>
                                          <p:spTgt spid="13"/>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2000"/>
                                        <p:tgtEl>
                                          <p:spTgt spid="14"/>
                                        </p:tgtEl>
                                      </p:cBhvr>
                                    </p:animEffec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0"/>
                                        <p:tgtEl>
                                          <p:spTgt spid="15"/>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2000"/>
                                        <p:tgtEl>
                                          <p:spTgt spid="26"/>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0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2000"/>
                                        <p:tgtEl>
                                          <p:spTgt spid="28"/>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20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2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up)">
                                      <p:cBhvr>
                                        <p:cTn id="50" dur="2000"/>
                                        <p:tgtEl>
                                          <p:spTgt spid="47"/>
                                        </p:tgtEl>
                                      </p:cBhvr>
                                    </p:animEffect>
                                  </p:childTnLst>
                                </p:cTn>
                              </p:par>
                              <p:par>
                                <p:cTn id="51" presetID="22" presetClass="entr" presetSubtype="1"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up)">
                                      <p:cBhvr>
                                        <p:cTn id="53" dur="2000"/>
                                        <p:tgtEl>
                                          <p:spTgt spid="48"/>
                                        </p:tgtEl>
                                      </p:cBhvr>
                                    </p:animEffect>
                                  </p:childTnLst>
                                </p:cTn>
                              </p:par>
                              <p:par>
                                <p:cTn id="54" presetID="22" presetClass="entr" presetSubtype="1"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up)">
                                      <p:cBhvr>
                                        <p:cTn id="56" dur="2000"/>
                                        <p:tgtEl>
                                          <p:spTgt spid="49"/>
                                        </p:tgtEl>
                                      </p:cBhvr>
                                    </p:animEffect>
                                  </p:childTnLst>
                                </p:cTn>
                              </p:par>
                              <p:par>
                                <p:cTn id="57" presetID="22" presetClass="entr" presetSubtype="1"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up)">
                                      <p:cBhvr>
                                        <p:cTn id="59" dur="2000"/>
                                        <p:tgtEl>
                                          <p:spTgt spid="50"/>
                                        </p:tgtEl>
                                      </p:cBhvr>
                                    </p:animEffect>
                                  </p:childTnLst>
                                </p:cTn>
                              </p:par>
                            </p:childTnLst>
                          </p:cTn>
                        </p:par>
                        <p:par>
                          <p:cTn id="60" fill="hold">
                            <p:stCondLst>
                              <p:cond delay="2000"/>
                            </p:stCondLst>
                            <p:childTnLst>
                              <p:par>
                                <p:cTn id="61" presetID="22" presetClass="entr" presetSubtype="4"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down)">
                                      <p:cBhvr>
                                        <p:cTn id="63" dur="2000"/>
                                        <p:tgtEl>
                                          <p:spTgt spid="52"/>
                                        </p:tgtEl>
                                      </p:cBhvr>
                                    </p:animEffect>
                                  </p:childTnLst>
                                </p:cTn>
                              </p:par>
                              <p:par>
                                <p:cTn id="64" presetID="22" presetClass="entr" presetSubtype="4"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2000"/>
                                        <p:tgtEl>
                                          <p:spTgt spid="53"/>
                                        </p:tgtEl>
                                      </p:cBhvr>
                                    </p:animEffect>
                                  </p:childTnLst>
                                </p:cTn>
                              </p:par>
                              <p:par>
                                <p:cTn id="67" presetID="22" presetClass="entr" presetSubtype="4"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2000"/>
                                        <p:tgtEl>
                                          <p:spTgt spid="54"/>
                                        </p:tgtEl>
                                      </p:cBhvr>
                                    </p:animEffect>
                                  </p:childTnLst>
                                </p:cTn>
                              </p:par>
                              <p:par>
                                <p:cTn id="70" presetID="22" presetClass="entr" presetSubtype="4"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20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strips(downRight)">
                                      <p:cBhvr>
                                        <p:cTn id="77" dur="20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762000" y="4942582"/>
            <a:ext cx="7543800" cy="1077218"/>
          </a:xfrm>
          <a:prstGeom prst="rect">
            <a:avLst/>
          </a:prstGeom>
          <a:solidFill>
            <a:schemeClr val="accent2">
              <a:lumMod val="20000"/>
              <a:lumOff val="80000"/>
            </a:schemeClr>
          </a:solidFill>
          <a:ln w="19050">
            <a:solidFill>
              <a:schemeClr val="tx1"/>
            </a:solidFill>
          </a:ln>
        </p:spPr>
        <p:txBody>
          <a:bodyPr wrap="square">
            <a:spAutoFit/>
          </a:bodyPr>
          <a:lstStyle/>
          <a:p>
            <a:pPr algn="ctr"/>
            <a:r>
              <a:rPr lang="bn-BD" sz="3200" dirty="0" smtClean="0">
                <a:latin typeface="NikoshBAN" pitchFamily="2" charset="0"/>
                <a:cs typeface="NikoshBAN" pitchFamily="2" charset="0"/>
              </a:rPr>
              <a:t>প্রতিফলক পৃষ্ঠের প্রকৃতির উপর আলোর প্রতিফলনের বৈশিষ্ট্য</a:t>
            </a:r>
          </a:p>
          <a:p>
            <a:pPr algn="ctr"/>
            <a:r>
              <a:rPr lang="bn-BD" sz="3200" dirty="0" smtClean="0">
                <a:latin typeface="NikoshBAN" pitchFamily="2" charset="0"/>
                <a:cs typeface="NikoshBAN" pitchFamily="2" charset="0"/>
              </a:rPr>
              <a:t>নির্ভর করে– বিশ্লেষণ কর।</a:t>
            </a:r>
            <a:endParaRPr lang="en-US" sz="3200" dirty="0">
              <a:latin typeface="NikoshBAN" pitchFamily="2" charset="0"/>
              <a:cs typeface="NikoshBAN" pitchFamily="2" charset="0"/>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2719" y="1946512"/>
            <a:ext cx="3713081" cy="2701688"/>
          </a:xfrm>
          <a:prstGeom prst="rect">
            <a:avLst/>
          </a:prstGeom>
          <a:ln w="19050">
            <a:solidFill>
              <a:schemeClr val="tx1"/>
            </a:solidFill>
          </a:ln>
        </p:spPr>
      </p:pic>
      <p:pic>
        <p:nvPicPr>
          <p:cNvPr id="102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2619" t="4843" r="3516" b="13453"/>
          <a:stretch/>
        </p:blipFill>
        <p:spPr bwMode="auto">
          <a:xfrm>
            <a:off x="4612921" y="1946512"/>
            <a:ext cx="3692013" cy="2701688"/>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Frame 6"/>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276600" y="304800"/>
            <a:ext cx="187423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a:solidFill>
                  <a:prstClr val="black"/>
                </a:solidFill>
                <a:latin typeface="NikoshBAN" pitchFamily="2" charset="0"/>
                <a:cs typeface="NikoshBAN" pitchFamily="2" charset="0"/>
              </a:rPr>
              <a:t>দলগত কাজ</a:t>
            </a:r>
            <a:endParaRPr lang="en-US" sz="3600" dirty="0">
              <a:solidFill>
                <a:prstClr val="black"/>
              </a:solidFill>
              <a:latin typeface="NikoshBAN" pitchFamily="2" charset="0"/>
              <a:cs typeface="NikoshBAN" pitchFamily="2" charset="0"/>
            </a:endParaRPr>
          </a:p>
        </p:txBody>
      </p:sp>
    </p:spTree>
    <p:extLst>
      <p:ext uri="{BB962C8B-B14F-4D97-AF65-F5344CB8AC3E}">
        <p14:creationId xmlns="" xmlns:p14="http://schemas.microsoft.com/office/powerpoint/2010/main" val="3926558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00100" y="3536311"/>
            <a:ext cx="7505700" cy="523220"/>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প্রত্যেকটি উত্তরের উপর ক্লিক করে সঠিক উত্তরটি নির্বাচন কর।   </a:t>
            </a:r>
            <a:endParaRPr lang="en-US" sz="2800" dirty="0">
              <a:latin typeface="NikoshBAN" panose="02000000000000000000" pitchFamily="2" charset="0"/>
              <a:cs typeface="NikoshBAN" panose="02000000000000000000" pitchFamily="2" charset="0"/>
            </a:endParaRPr>
          </a:p>
        </p:txBody>
      </p:sp>
      <p:sp>
        <p:nvSpPr>
          <p:cNvPr id="13" name="Rectangle 12"/>
          <p:cNvSpPr/>
          <p:nvPr/>
        </p:nvSpPr>
        <p:spPr>
          <a:xfrm>
            <a:off x="737732" y="4039843"/>
            <a:ext cx="5298245"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১। </a:t>
            </a:r>
            <a:r>
              <a:rPr lang="bn-IN" sz="2800" dirty="0" smtClean="0">
                <a:latin typeface="NikoshBAN" panose="02000000000000000000" pitchFamily="2" charset="0"/>
                <a:cs typeface="NikoshBAN" panose="02000000000000000000" pitchFamily="2" charset="0"/>
              </a:rPr>
              <a:t>কোন </a:t>
            </a:r>
            <a:r>
              <a:rPr lang="bn-IN" sz="2800" dirty="0">
                <a:latin typeface="NikoshBAN" panose="02000000000000000000" pitchFamily="2" charset="0"/>
                <a:cs typeface="NikoshBAN" panose="02000000000000000000" pitchFamily="2" charset="0"/>
              </a:rPr>
              <a:t>বস্তুটি থেকে আলোর নিঃসরন ঘটে না?</a:t>
            </a:r>
          </a:p>
        </p:txBody>
      </p:sp>
      <p:sp>
        <p:nvSpPr>
          <p:cNvPr id="21" name="Rectangle 20"/>
          <p:cNvSpPr/>
          <p:nvPr/>
        </p:nvSpPr>
        <p:spPr>
          <a:xfrm>
            <a:off x="810951" y="4556826"/>
            <a:ext cx="1008609"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ক. সূর্য </a:t>
            </a:r>
            <a:endParaRPr lang="en-US" sz="2800" dirty="0"/>
          </a:p>
        </p:txBody>
      </p:sp>
      <p:sp>
        <p:nvSpPr>
          <p:cNvPr id="22" name="Rectangle 21"/>
          <p:cNvSpPr/>
          <p:nvPr/>
        </p:nvSpPr>
        <p:spPr>
          <a:xfrm>
            <a:off x="2085037" y="4556826"/>
            <a:ext cx="1140056"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খ. তারা </a:t>
            </a:r>
            <a:endParaRPr lang="en-US" sz="2800" dirty="0"/>
          </a:p>
        </p:txBody>
      </p:sp>
      <p:sp>
        <p:nvSpPr>
          <p:cNvPr id="23" name="Rectangle 22"/>
          <p:cNvSpPr/>
          <p:nvPr/>
        </p:nvSpPr>
        <p:spPr>
          <a:xfrm>
            <a:off x="3401287" y="4547988"/>
            <a:ext cx="1194558"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গ. নক্ষত্র </a:t>
            </a:r>
            <a:endParaRPr lang="en-US" sz="2800" dirty="0"/>
          </a:p>
        </p:txBody>
      </p:sp>
      <p:sp>
        <p:nvSpPr>
          <p:cNvPr id="24" name="Rectangle 23"/>
          <p:cNvSpPr/>
          <p:nvPr/>
        </p:nvSpPr>
        <p:spPr>
          <a:xfrm>
            <a:off x="4703371" y="4575015"/>
            <a:ext cx="1290738"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ঘ.  পৃথিবী</a:t>
            </a:r>
          </a:p>
        </p:txBody>
      </p:sp>
      <p:sp>
        <p:nvSpPr>
          <p:cNvPr id="25" name="Rectangle 24"/>
          <p:cNvSpPr/>
          <p:nvPr/>
        </p:nvSpPr>
        <p:spPr>
          <a:xfrm>
            <a:off x="762000" y="5089337"/>
            <a:ext cx="4044697"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২। কোন পৃষ্ঠে ব্যাপ্ত প্রতিফলন ঘটে?</a:t>
            </a:r>
          </a:p>
        </p:txBody>
      </p:sp>
      <p:sp>
        <p:nvSpPr>
          <p:cNvPr id="26" name="Rectangle 25"/>
          <p:cNvSpPr/>
          <p:nvPr/>
        </p:nvSpPr>
        <p:spPr>
          <a:xfrm>
            <a:off x="800100" y="5615611"/>
            <a:ext cx="1808508"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ক. পারদ পৃষ্ঠে </a:t>
            </a:r>
            <a:endParaRPr lang="en-US" sz="2800" dirty="0"/>
          </a:p>
        </p:txBody>
      </p:sp>
      <p:sp>
        <p:nvSpPr>
          <p:cNvPr id="27" name="Rectangle 26"/>
          <p:cNvSpPr/>
          <p:nvPr/>
        </p:nvSpPr>
        <p:spPr>
          <a:xfrm>
            <a:off x="2582372" y="5611142"/>
            <a:ext cx="2120999" cy="523220"/>
          </a:xfrm>
          <a:prstGeom prst="rect">
            <a:avLst/>
          </a:prstGeom>
        </p:spPr>
        <p:txBody>
          <a:bodyPr wrap="square">
            <a:spAutoFit/>
          </a:bodyPr>
          <a:lstStyle/>
          <a:p>
            <a:r>
              <a:rPr lang="bn-IN" sz="2800" dirty="0">
                <a:latin typeface="NikoshBAN" panose="02000000000000000000" pitchFamily="2" charset="0"/>
                <a:cs typeface="NikoshBAN" panose="02000000000000000000" pitchFamily="2" charset="0"/>
              </a:rPr>
              <a:t>খ. </a:t>
            </a:r>
            <a:r>
              <a:rPr lang="bn-IN" sz="2800" dirty="0" smtClean="0">
                <a:latin typeface="NikoshBAN" panose="02000000000000000000" pitchFamily="2" charset="0"/>
                <a:cs typeface="NikoshBAN" panose="02000000000000000000" pitchFamily="2" charset="0"/>
              </a:rPr>
              <a:t>স্থির </a:t>
            </a:r>
            <a:r>
              <a:rPr lang="bn-IN" sz="2800" dirty="0">
                <a:latin typeface="NikoshBAN" panose="02000000000000000000" pitchFamily="2" charset="0"/>
                <a:cs typeface="NikoshBAN" panose="02000000000000000000" pitchFamily="2" charset="0"/>
              </a:rPr>
              <a:t>পানি পৃষ্ঠে </a:t>
            </a:r>
            <a:endParaRPr lang="en-US" sz="2800" dirty="0"/>
          </a:p>
        </p:txBody>
      </p:sp>
      <p:sp>
        <p:nvSpPr>
          <p:cNvPr id="28" name="Rectangle 27"/>
          <p:cNvSpPr/>
          <p:nvPr/>
        </p:nvSpPr>
        <p:spPr>
          <a:xfrm>
            <a:off x="4679166" y="5633863"/>
            <a:ext cx="1394934" cy="523220"/>
          </a:xfrm>
          <a:prstGeom prst="rect">
            <a:avLst/>
          </a:prstGeom>
        </p:spPr>
        <p:txBody>
          <a:bodyPr wrap="none">
            <a:spAutoFit/>
          </a:bodyPr>
          <a:lstStyle/>
          <a:p>
            <a:r>
              <a:rPr lang="bn-IN" sz="2800" dirty="0" smtClean="0">
                <a:latin typeface="NikoshBAN" panose="02000000000000000000" pitchFamily="2" charset="0"/>
                <a:cs typeface="NikoshBAN" panose="02000000000000000000" pitchFamily="2" charset="0"/>
              </a:rPr>
              <a:t>গ. কাগজে </a:t>
            </a:r>
            <a:endParaRPr lang="en-US" sz="2800" dirty="0"/>
          </a:p>
        </p:txBody>
      </p:sp>
      <p:sp>
        <p:nvSpPr>
          <p:cNvPr id="29" name="Rectangle 28"/>
          <p:cNvSpPr/>
          <p:nvPr/>
        </p:nvSpPr>
        <p:spPr>
          <a:xfrm>
            <a:off x="6096000" y="5648980"/>
            <a:ext cx="2063385" cy="523220"/>
          </a:xfrm>
          <a:prstGeom prst="rect">
            <a:avLst/>
          </a:prstGeom>
        </p:spPr>
        <p:txBody>
          <a:bodyPr wrap="none">
            <a:spAutoFit/>
          </a:bodyPr>
          <a:lstStyle/>
          <a:p>
            <a:r>
              <a:rPr lang="bn-IN" sz="2800" dirty="0">
                <a:latin typeface="NikoshBAN" panose="02000000000000000000" pitchFamily="2" charset="0"/>
                <a:cs typeface="NikoshBAN" panose="02000000000000000000" pitchFamily="2" charset="0"/>
              </a:rPr>
              <a:t>ঘ</a:t>
            </a:r>
            <a:r>
              <a:rPr lang="bn-IN" sz="2800" dirty="0" smtClean="0">
                <a:latin typeface="NikoshBAN" panose="02000000000000000000" pitchFamily="2" charset="0"/>
                <a:cs typeface="NikoshBAN" panose="02000000000000000000" pitchFamily="2" charset="0"/>
              </a:rPr>
              <a:t>.  সমতল দর্পণে</a:t>
            </a:r>
            <a:endParaRPr lang="bn-IN" sz="2800" dirty="0">
              <a:latin typeface="NikoshBAN" panose="02000000000000000000" pitchFamily="2" charset="0"/>
              <a:cs typeface="NikoshBAN" panose="02000000000000000000" pitchFamily="2" charset="0"/>
            </a:endParaRPr>
          </a:p>
        </p:txBody>
      </p:sp>
      <p:sp>
        <p:nvSpPr>
          <p:cNvPr id="5" name="Half Frame 4"/>
          <p:cNvSpPr/>
          <p:nvPr/>
        </p:nvSpPr>
        <p:spPr>
          <a:xfrm rot="13630017">
            <a:off x="4739065" y="5509129"/>
            <a:ext cx="357604" cy="374561"/>
          </a:xfrm>
          <a:prstGeom prst="halfFrame">
            <a:avLst>
              <a:gd name="adj1" fmla="val 14617"/>
              <a:gd name="adj2" fmla="val 162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Multiply 39"/>
          <p:cNvSpPr/>
          <p:nvPr/>
        </p:nvSpPr>
        <p:spPr>
          <a:xfrm>
            <a:off x="685596" y="4533520"/>
            <a:ext cx="601208" cy="509825"/>
          </a:xfrm>
          <a:prstGeom prst="mathMultiply">
            <a:avLst>
              <a:gd name="adj1" fmla="val 110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y 40"/>
          <p:cNvSpPr/>
          <p:nvPr/>
        </p:nvSpPr>
        <p:spPr>
          <a:xfrm>
            <a:off x="1978032" y="4554685"/>
            <a:ext cx="601208" cy="509825"/>
          </a:xfrm>
          <a:prstGeom prst="mathMultiply">
            <a:avLst>
              <a:gd name="adj1" fmla="val 110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3301387" y="4520554"/>
            <a:ext cx="601208" cy="509825"/>
          </a:xfrm>
          <a:prstGeom prst="mathMultiply">
            <a:avLst>
              <a:gd name="adj1" fmla="val 110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alf Frame 42"/>
          <p:cNvSpPr/>
          <p:nvPr/>
        </p:nvSpPr>
        <p:spPr>
          <a:xfrm rot="13630017">
            <a:off x="4718288" y="4445679"/>
            <a:ext cx="357604" cy="374561"/>
          </a:xfrm>
          <a:prstGeom prst="halfFrame">
            <a:avLst>
              <a:gd name="adj1" fmla="val 14617"/>
              <a:gd name="adj2" fmla="val 1627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Multiply 43"/>
          <p:cNvSpPr/>
          <p:nvPr/>
        </p:nvSpPr>
        <p:spPr>
          <a:xfrm>
            <a:off x="714047" y="5577341"/>
            <a:ext cx="601208" cy="509825"/>
          </a:xfrm>
          <a:prstGeom prst="mathMultiply">
            <a:avLst>
              <a:gd name="adj1" fmla="val 11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2459768" y="5608336"/>
            <a:ext cx="601208" cy="509825"/>
          </a:xfrm>
          <a:prstGeom prst="mathMultiply">
            <a:avLst>
              <a:gd name="adj1" fmla="val 11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5988693" y="5590507"/>
            <a:ext cx="601208" cy="509825"/>
          </a:xfrm>
          <a:prstGeom prst="mathMultiply">
            <a:avLst>
              <a:gd name="adj1" fmla="val 11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rotWithShape="1">
          <a:blip r:embed="rId2" cstate="print">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rcRect l="9692" t="9053" r="9567" b="8642"/>
          <a:stretch/>
        </p:blipFill>
        <p:spPr>
          <a:xfrm>
            <a:off x="756589" y="1371600"/>
            <a:ext cx="2717800" cy="2077829"/>
          </a:xfrm>
          <a:prstGeom prst="rect">
            <a:avLst/>
          </a:prstGeom>
          <a:ln w="19050">
            <a:solidFill>
              <a:schemeClr val="tx1"/>
            </a:solidFill>
          </a:ln>
        </p:spPr>
      </p:pic>
      <p:sp>
        <p:nvSpPr>
          <p:cNvPr id="58" name="Rectangle 57"/>
          <p:cNvSpPr/>
          <p:nvPr/>
        </p:nvSpPr>
        <p:spPr>
          <a:xfrm>
            <a:off x="3526708" y="1623533"/>
            <a:ext cx="4246171" cy="584775"/>
          </a:xfrm>
          <a:prstGeom prst="rect">
            <a:avLst/>
          </a:prstGeom>
          <a:ln w="19050">
            <a:noFill/>
          </a:ln>
        </p:spPr>
        <p:txBody>
          <a:bodyPr wrap="square">
            <a:spAutoFit/>
          </a:bodyPr>
          <a:lstStyle/>
          <a:p>
            <a:r>
              <a:rPr lang="bn-BD" sz="3200" dirty="0" smtClean="0">
                <a:latin typeface="NikoshBAN" pitchFamily="2" charset="0"/>
                <a:cs typeface="NikoshBAN" pitchFamily="2" charset="0"/>
              </a:rPr>
              <a:t>* চিত্রের বস্তুগুলো </a:t>
            </a:r>
            <a:r>
              <a:rPr lang="bn-IN" sz="3200" dirty="0" smtClean="0">
                <a:latin typeface="NikoshBAN" pitchFamily="2" charset="0"/>
                <a:cs typeface="NikoshBAN" pitchFamily="2" charset="0"/>
              </a:rPr>
              <a:t>কোন ধরনের</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9" name="Rectangle 58"/>
          <p:cNvSpPr/>
          <p:nvPr/>
        </p:nvSpPr>
        <p:spPr>
          <a:xfrm>
            <a:off x="3581400" y="2286000"/>
            <a:ext cx="4495800" cy="584775"/>
          </a:xfrm>
          <a:prstGeom prst="rect">
            <a:avLst/>
          </a:prstGeom>
          <a:ln w="19050">
            <a:noFill/>
          </a:ln>
        </p:spPr>
        <p:txBody>
          <a:bodyPr wrap="square">
            <a:spAutoFit/>
          </a:bodyPr>
          <a:lstStyle/>
          <a:p>
            <a:r>
              <a:rPr lang="bn-BD" sz="3200" dirty="0" smtClean="0">
                <a:latin typeface="NikoshBAN" pitchFamily="2" charset="0"/>
                <a:cs typeface="NikoshBAN" pitchFamily="2" charset="0"/>
              </a:rPr>
              <a:t>*আমরা কোন বস্তুকে দেখি কেন?</a:t>
            </a:r>
            <a:endParaRPr lang="en-US" sz="3200" dirty="0">
              <a:latin typeface="NikoshBAN" pitchFamily="2" charset="0"/>
              <a:cs typeface="NikoshBAN" pitchFamily="2" charset="0"/>
            </a:endParaRPr>
          </a:p>
        </p:txBody>
      </p:sp>
      <p:sp>
        <p:nvSpPr>
          <p:cNvPr id="30" name="Frame 29"/>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3429000" y="228600"/>
            <a:ext cx="1398140" cy="707886"/>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a:solidFill>
                  <a:prstClr val="black"/>
                </a:solidFill>
                <a:latin typeface="NikoshBAN" pitchFamily="2" charset="0"/>
                <a:cs typeface="NikoshBAN" pitchFamily="2" charset="0"/>
              </a:rPr>
              <a:t>মূল্যায়ন</a:t>
            </a:r>
            <a:endParaRPr lang="en-US" sz="4000" dirty="0">
              <a:solidFill>
                <a:prstClr val="black"/>
              </a:solidFill>
              <a:latin typeface="NikoshBAN" pitchFamily="2" charset="0"/>
              <a:cs typeface="NikoshBAN" pitchFamily="2" charset="0"/>
            </a:endParaRPr>
          </a:p>
        </p:txBody>
      </p:sp>
    </p:spTree>
    <p:extLst>
      <p:ext uri="{BB962C8B-B14F-4D97-AF65-F5344CB8AC3E}">
        <p14:creationId xmlns="" xmlns:p14="http://schemas.microsoft.com/office/powerpoint/2010/main" val="10719865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7"/>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78" restart="whenNotActive" fill="hold" evtFilter="cancelBubble" nodeType="interactiveSeq">
                <p:stCondLst>
                  <p:cond evt="onClick" delay="0">
                    <p:tgtEl>
                      <p:spTgt spid="28"/>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83" restart="whenNotActive" fill="hold" evtFilter="cancelBubble" nodeType="interactiveSeq">
                <p:stCondLst>
                  <p:cond evt="onClick" delay="0">
                    <p:tgtEl>
                      <p:spTgt spid="29"/>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childTnLst>
        </p:cTn>
      </p:par>
    </p:tnLst>
    <p:bldLst>
      <p:bldP spid="2" grpId="0" animBg="1"/>
      <p:bldP spid="13" grpId="0"/>
      <p:bldP spid="21" grpId="0"/>
      <p:bldP spid="22" grpId="0"/>
      <p:bldP spid="23" grpId="0"/>
      <p:bldP spid="24" grpId="0"/>
      <p:bldP spid="25" grpId="0"/>
      <p:bldP spid="26" grpId="0"/>
      <p:bldP spid="27" grpId="0"/>
      <p:bldP spid="28" grpId="0"/>
      <p:bldP spid="29" grpId="0"/>
      <p:bldP spid="5" grpId="0" animBg="1"/>
      <p:bldP spid="40" grpId="0" animBg="1"/>
      <p:bldP spid="41" grpId="0" animBg="1"/>
      <p:bldP spid="42" grpId="0" animBg="1"/>
      <p:bldP spid="43" grpId="0" animBg="1"/>
      <p:bldP spid="44" grpId="0" animBg="1"/>
      <p:bldP spid="45" grpId="0" animBg="1"/>
      <p:bldP spid="47" grpId="0" animBg="1"/>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clrChange>
              <a:clrFrom>
                <a:srgbClr val="FFFFFF"/>
              </a:clrFrom>
              <a:clrTo>
                <a:srgbClr val="FFFFFF">
                  <a:alpha val="0"/>
                </a:srgbClr>
              </a:clrTo>
            </a:clrChange>
          </a:blip>
          <a:srcRect l="2758" t="4494" r="2069" b="10112"/>
          <a:stretch/>
        </p:blipFill>
        <p:spPr>
          <a:xfrm>
            <a:off x="1112921" y="1733774"/>
            <a:ext cx="6918158" cy="1905000"/>
          </a:xfrm>
          <a:prstGeom prst="rect">
            <a:avLst/>
          </a:prstGeom>
        </p:spPr>
      </p:pic>
      <p:sp>
        <p:nvSpPr>
          <p:cNvPr id="5" name="TextBox 4"/>
          <p:cNvSpPr txBox="1"/>
          <p:nvPr/>
        </p:nvSpPr>
        <p:spPr>
          <a:xfrm>
            <a:off x="2209800" y="3591580"/>
            <a:ext cx="840295" cy="523220"/>
          </a:xfrm>
          <a:prstGeom prst="rect">
            <a:avLst/>
          </a:prstGeom>
          <a:noFill/>
          <a:ln w="19050">
            <a:noFill/>
          </a:ln>
        </p:spPr>
        <p:txBody>
          <a:bodyPr wrap="none" rtlCol="0">
            <a:spAutoFit/>
          </a:bodyPr>
          <a:lstStyle/>
          <a:p>
            <a:r>
              <a:rPr lang="bn-IN" sz="2800" dirty="0" smtClean="0">
                <a:latin typeface="NikoshBAN" panose="02000000000000000000" pitchFamily="2" charset="0"/>
                <a:cs typeface="NikoshBAN" panose="02000000000000000000" pitchFamily="2" charset="0"/>
              </a:rPr>
              <a:t>চিত্র-১</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5943600" y="3581400"/>
            <a:ext cx="857927" cy="523220"/>
          </a:xfrm>
          <a:prstGeom prst="rect">
            <a:avLst/>
          </a:prstGeom>
          <a:noFill/>
          <a:ln w="19050">
            <a:noFill/>
          </a:ln>
        </p:spPr>
        <p:txBody>
          <a:bodyPr wrap="none" rtlCol="0">
            <a:spAutoFit/>
          </a:bodyPr>
          <a:lstStyle/>
          <a:p>
            <a:r>
              <a:rPr lang="bn-IN" sz="2800" dirty="0" smtClean="0">
                <a:latin typeface="NikoshBAN" panose="02000000000000000000" pitchFamily="2" charset="0"/>
                <a:cs typeface="NikoshBAN" panose="02000000000000000000" pitchFamily="2" charset="0"/>
              </a:rPr>
              <a:t>চিত্র-২</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929204" y="4267200"/>
            <a:ext cx="7300396" cy="1815882"/>
          </a:xfrm>
          <a:prstGeom prst="rect">
            <a:avLst/>
          </a:prstGeom>
          <a:noFill/>
          <a:ln w="19050">
            <a:solidFill>
              <a:schemeClr val="tx1"/>
            </a:solidFill>
          </a:ln>
        </p:spPr>
        <p:txBody>
          <a:bodyPr wrap="none" rtlCol="0">
            <a:spAutoFit/>
          </a:bodyPr>
          <a:lstStyle/>
          <a:p>
            <a:r>
              <a:rPr lang="bn-IN" sz="2800" dirty="0" smtClean="0">
                <a:latin typeface="NikoshBAN" panose="02000000000000000000" pitchFamily="2" charset="0"/>
                <a:cs typeface="NikoshBAN" panose="02000000000000000000" pitchFamily="2" charset="0"/>
              </a:rPr>
              <a:t>ক. দীপ্তিহীন বস্তু কী?</a:t>
            </a:r>
          </a:p>
          <a:p>
            <a:r>
              <a:rPr lang="bn-IN" sz="2800" dirty="0" smtClean="0">
                <a:latin typeface="NikoshBAN" panose="02000000000000000000" pitchFamily="2" charset="0"/>
                <a:cs typeface="NikoshBAN" panose="02000000000000000000" pitchFamily="2" charset="0"/>
              </a:rPr>
              <a:t>খ. আলোর দুইটি প্রধান ধর্ম লিখ।</a:t>
            </a:r>
          </a:p>
          <a:p>
            <a:r>
              <a:rPr lang="bn-IN" sz="2800" dirty="0" smtClean="0">
                <a:latin typeface="NikoshBAN" panose="02000000000000000000" pitchFamily="2" charset="0"/>
                <a:cs typeface="NikoshBAN" panose="02000000000000000000" pitchFamily="2" charset="0"/>
              </a:rPr>
              <a:t>গ. উদ্দীপকের চিত্রের সাহায্যে আলোর প্রতিফলন ব্যাখ্যা কর।</a:t>
            </a:r>
          </a:p>
          <a:p>
            <a:r>
              <a:rPr lang="bn-IN" sz="2800" dirty="0" smtClean="0">
                <a:latin typeface="NikoshBAN" panose="02000000000000000000" pitchFamily="2" charset="0"/>
                <a:cs typeface="NikoshBAN" panose="02000000000000000000" pitchFamily="2" charset="0"/>
              </a:rPr>
              <a:t>ঘ. চেহারা দেখার জন্য ১নং চিত্রের দর্পণটি উত্তম—বিশ্লেষণ কর। </a:t>
            </a:r>
            <a:endParaRPr lang="en-US" sz="2800" dirty="0">
              <a:latin typeface="NikoshBAN" panose="02000000000000000000" pitchFamily="2" charset="0"/>
              <a:cs typeface="NikoshBAN" panose="02000000000000000000" pitchFamily="2" charset="0"/>
            </a:endParaRPr>
          </a:p>
        </p:txBody>
      </p:sp>
      <p:sp>
        <p:nvSpPr>
          <p:cNvPr id="8" name="Frame 7"/>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429000" y="381000"/>
            <a:ext cx="181492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smtClean="0">
                <a:solidFill>
                  <a:prstClr val="black"/>
                </a:solidFill>
                <a:latin typeface="NikoshBAN" pitchFamily="2" charset="0"/>
                <a:cs typeface="NikoshBAN" pitchFamily="2" charset="0"/>
              </a:rPr>
              <a:t>বাড়ির </a:t>
            </a:r>
            <a:r>
              <a:rPr lang="bn-BD" sz="3600" dirty="0">
                <a:solidFill>
                  <a:prstClr val="black"/>
                </a:solidFill>
                <a:latin typeface="NikoshBAN" pitchFamily="2" charset="0"/>
                <a:cs typeface="NikoshBAN" pitchFamily="2" charset="0"/>
              </a:rPr>
              <a:t>কাজ</a:t>
            </a:r>
            <a:endParaRPr lang="en-US" sz="3600" dirty="0">
              <a:solidFill>
                <a:prstClr val="black"/>
              </a:solidFill>
              <a:latin typeface="NikoshBAN" pitchFamily="2" charset="0"/>
              <a:cs typeface="NikoshBAN" pitchFamily="2" charset="0"/>
            </a:endParaRPr>
          </a:p>
        </p:txBody>
      </p:sp>
    </p:spTree>
    <p:extLst>
      <p:ext uri="{BB962C8B-B14F-4D97-AF65-F5344CB8AC3E}">
        <p14:creationId xmlns="" xmlns:p14="http://schemas.microsoft.com/office/powerpoint/2010/main" val="4191628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tretch/>
        </p:blipFill>
        <p:spPr>
          <a:xfrm>
            <a:off x="129540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a:solidFill>
                  <a:srgbClr val="005426"/>
                </a:solidFill>
                <a:latin typeface="Nikosh" pitchFamily="2" charset="0"/>
                <a:cs typeface="Nikosh" pitchFamily="2" charset="0"/>
              </a:rPr>
              <a:t>তিনি</a:t>
            </a:r>
            <a:r>
              <a:rPr lang="bn-IN" sz="3200" dirty="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a:solidFill>
                  <a:prstClr val="black"/>
                </a:solidFill>
                <a:latin typeface="Nikosh" pitchFamily="2" charset="0"/>
                <a:cs typeface="Nikosh" pitchFamily="2" charset="0"/>
              </a:rPr>
              <a:t>জনাব সামসুদ্দিন আহমেদ</a:t>
            </a:r>
            <a:r>
              <a:rPr lang="en-US" sz="3200" dirty="0">
                <a:solidFill>
                  <a:prstClr val="black"/>
                </a:solidFill>
                <a:latin typeface="Nikosh" pitchFamily="2" charset="0"/>
                <a:cs typeface="Nikosh" pitchFamily="2" charset="0"/>
              </a:rPr>
              <a:t> </a:t>
            </a:r>
            <a:r>
              <a:rPr lang="bn-BD" sz="3200" dirty="0">
                <a:solidFill>
                  <a:prstClr val="black"/>
                </a:solidFill>
                <a:latin typeface="Nikosh" pitchFamily="2" charset="0"/>
                <a:cs typeface="Nikosh" pitchFamily="2" charset="0"/>
              </a:rPr>
              <a:t>তালুকদার</a:t>
            </a:r>
            <a:r>
              <a:rPr lang="bn-IN" sz="3200" dirty="0">
                <a:solidFill>
                  <a:prstClr val="black"/>
                </a:solidFill>
                <a:latin typeface="Nikosh" pitchFamily="2" charset="0"/>
                <a:cs typeface="Nikosh" pitchFamily="2" charset="0"/>
              </a:rPr>
              <a:t>, </a:t>
            </a:r>
            <a:r>
              <a:rPr lang="bn-BD" sz="3200" dirty="0">
                <a:solidFill>
                  <a:prstClr val="black"/>
                </a:solidFill>
                <a:latin typeface="Nikosh" pitchFamily="2" charset="0"/>
                <a:cs typeface="Nikosh" pitchFamily="2" charset="0"/>
              </a:rPr>
              <a:t>শিক্ষক প্রশিক্ষক</a:t>
            </a:r>
            <a:r>
              <a:rPr lang="bn-IN" sz="3200" dirty="0">
                <a:solidFill>
                  <a:prstClr val="black"/>
                </a:solidFill>
                <a:latin typeface="Nikosh" pitchFamily="2" charset="0"/>
                <a:cs typeface="Nikosh" pitchFamily="2" charset="0"/>
              </a:rPr>
              <a:t>, টিটিসি, কুমিল্লা</a:t>
            </a: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 xmlns:p14="http://schemas.microsoft.com/office/powerpoint/2010/main" val="1518100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অষ্টম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আলোর প্রতিফলন</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Frame 6"/>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 y="1295400"/>
            <a:ext cx="7239000" cy="4265054"/>
          </a:xfrm>
          <a:prstGeom prst="rect">
            <a:avLst/>
          </a:prstGeom>
        </p:spPr>
      </p:pic>
      <p:sp>
        <p:nvSpPr>
          <p:cNvPr id="5" name="Rectangle 4"/>
          <p:cNvSpPr/>
          <p:nvPr/>
        </p:nvSpPr>
        <p:spPr>
          <a:xfrm>
            <a:off x="1524000" y="609600"/>
            <a:ext cx="5943600" cy="584775"/>
          </a:xfrm>
          <a:prstGeom prst="rect">
            <a:avLst/>
          </a:prstGeom>
          <a:solidFill>
            <a:schemeClr val="tx2">
              <a:lumMod val="40000"/>
              <a:lumOff val="60000"/>
            </a:schemeClr>
          </a:solidFill>
          <a:ln w="19050">
            <a:noFill/>
          </a:ln>
        </p:spPr>
        <p:txBody>
          <a:bodyPr wrap="square">
            <a:spAutoFit/>
          </a:bodyPr>
          <a:lstStyle/>
          <a:p>
            <a:pPr algn="ctr"/>
            <a:r>
              <a:rPr lang="bn-BD" sz="3200" dirty="0" smtClean="0">
                <a:ln w="11430"/>
                <a:latin typeface="NikoshBAN" panose="02000000000000000000" pitchFamily="2" charset="0"/>
                <a:cs typeface="NikoshBAN" panose="02000000000000000000" pitchFamily="2" charset="0"/>
              </a:rPr>
              <a:t>আলোর কোন ঘটনার জন্য </a:t>
            </a:r>
            <a:r>
              <a:rPr lang="en-US" sz="3200" dirty="0" err="1" smtClean="0">
                <a:ln w="11430"/>
                <a:latin typeface="NikoshBAN" panose="02000000000000000000" pitchFamily="2" charset="0"/>
                <a:cs typeface="NikoshBAN" panose="02000000000000000000" pitchFamily="2" charset="0"/>
              </a:rPr>
              <a:t>প্রতিবিম্ব</a:t>
            </a:r>
            <a:r>
              <a:rPr lang="en-US" sz="3200" dirty="0" smtClean="0">
                <a:ln w="11430"/>
                <a:latin typeface="NikoshBAN" panose="02000000000000000000" pitchFamily="2" charset="0"/>
                <a:cs typeface="NikoshBAN" panose="02000000000000000000" pitchFamily="2" charset="0"/>
              </a:rPr>
              <a:t> </a:t>
            </a:r>
            <a:r>
              <a:rPr lang="en-US" sz="3200" dirty="0" err="1" smtClean="0">
                <a:ln w="11430"/>
                <a:latin typeface="NikoshBAN" panose="02000000000000000000" pitchFamily="2" charset="0"/>
                <a:cs typeface="NikoshBAN" panose="02000000000000000000" pitchFamily="2" charset="0"/>
              </a:rPr>
              <a:t>দেখা</a:t>
            </a:r>
            <a:r>
              <a:rPr lang="en-US" sz="3200" dirty="0" smtClean="0">
                <a:ln w="11430"/>
                <a:latin typeface="NikoshBAN" panose="02000000000000000000" pitchFamily="2" charset="0"/>
                <a:cs typeface="NikoshBAN" panose="02000000000000000000" pitchFamily="2" charset="0"/>
              </a:rPr>
              <a:t> </a:t>
            </a:r>
            <a:r>
              <a:rPr lang="en-US" sz="3200" dirty="0" err="1" smtClean="0">
                <a:ln w="11430"/>
                <a:latin typeface="NikoshBAN" panose="02000000000000000000" pitchFamily="2" charset="0"/>
                <a:cs typeface="NikoshBAN" panose="02000000000000000000" pitchFamily="2" charset="0"/>
              </a:rPr>
              <a:t>যায়</a:t>
            </a:r>
            <a:r>
              <a:rPr lang="en-US" sz="3200" dirty="0" smtClean="0">
                <a:ln w="11430"/>
                <a:latin typeface="NikoshBAN" panose="02000000000000000000" pitchFamily="2" charset="0"/>
                <a:cs typeface="NikoshBAN" panose="02000000000000000000" pitchFamily="2" charset="0"/>
              </a:rPr>
              <a:t>?</a:t>
            </a:r>
            <a:endParaRPr lang="en-US" sz="3200" dirty="0">
              <a:ln w="1143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2971800" y="1273314"/>
            <a:ext cx="3048000" cy="707886"/>
          </a:xfrm>
          <a:prstGeom prst="rect">
            <a:avLst/>
          </a:prstGeom>
          <a:solidFill>
            <a:schemeClr val="tx2">
              <a:lumMod val="40000"/>
              <a:lumOff val="60000"/>
            </a:schemeClr>
          </a:solidFill>
          <a:ln>
            <a:noFill/>
          </a:ln>
          <a:scene3d>
            <a:camera prst="orthographicFront"/>
            <a:lightRig rig="threePt" dir="t"/>
          </a:scene3d>
          <a:sp3d>
            <a:bevelT/>
          </a:sp3d>
        </p:spPr>
        <p:txBody>
          <a:bodyPr wrap="square" rtlCol="0">
            <a:spAutoFit/>
          </a:bodyPr>
          <a:lstStyle/>
          <a:p>
            <a:pPr algn="ctr"/>
            <a:r>
              <a:rPr lang="bn-BD" sz="4000" dirty="0" smtClean="0">
                <a:ln w="11430"/>
                <a:latin typeface="NikoshBAN" panose="02000000000000000000" pitchFamily="2" charset="0"/>
                <a:cs typeface="NikoshBAN" panose="02000000000000000000" pitchFamily="2" charset="0"/>
              </a:rPr>
              <a:t>আলোর প্রতিফলন</a:t>
            </a:r>
            <a:endParaRPr lang="en-US" sz="4000" dirty="0">
              <a:ln w="1143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7" name="TextBox 86"/>
          <p:cNvSpPr txBox="1"/>
          <p:nvPr/>
        </p:nvSpPr>
        <p:spPr>
          <a:xfrm>
            <a:off x="1219200" y="1371600"/>
            <a:ext cx="4362092" cy="707886"/>
          </a:xfrm>
          <a:prstGeom prst="rect">
            <a:avLst/>
          </a:prstGeom>
          <a:solidFill>
            <a:schemeClr val="accent1">
              <a:lumMod val="60000"/>
              <a:lumOff val="40000"/>
            </a:schemeClr>
          </a:solidFill>
        </p:spPr>
        <p:txBody>
          <a:bodyPr wrap="none" rtlCol="0">
            <a:spAutoFit/>
          </a:bodyPr>
          <a:lstStyle/>
          <a:p>
            <a:r>
              <a:rPr lang="en-US" sz="4000" dirty="0" smtClean="0">
                <a:latin typeface="NikoshBAN" pitchFamily="2" charset="0"/>
                <a:cs typeface="NikoshBAN" pitchFamily="2" charset="0"/>
              </a:rPr>
              <a:t>এ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sym typeface="Webdings"/>
              </a:rPr>
              <a:t>…</a:t>
            </a:r>
            <a:endParaRPr lang="en-US" sz="4000" dirty="0">
              <a:latin typeface="NikoshBAN" pitchFamily="2" charset="0"/>
              <a:cs typeface="NikoshBAN" pitchFamily="2" charset="0"/>
            </a:endParaRPr>
          </a:p>
        </p:txBody>
      </p:sp>
      <p:sp>
        <p:nvSpPr>
          <p:cNvPr id="17" name="TextBox 16"/>
          <p:cNvSpPr txBox="1"/>
          <p:nvPr/>
        </p:nvSpPr>
        <p:spPr>
          <a:xfrm>
            <a:off x="1219200" y="3109555"/>
            <a:ext cx="5562600" cy="584775"/>
          </a:xfrm>
          <a:prstGeom prst="rect">
            <a:avLst/>
          </a:prstGeom>
          <a:solidFill>
            <a:schemeClr val="accent5">
              <a:lumMod val="40000"/>
              <a:lumOff val="60000"/>
            </a:schemeClr>
          </a:solidFill>
        </p:spPr>
        <p:txBody>
          <a:bodyPr wrap="square" rtlCol="0">
            <a:spAutoFit/>
          </a:bodyPr>
          <a:lstStyle/>
          <a:p>
            <a:pPr>
              <a:buFont typeface="Wingdings" pitchFamily="2" charset="2"/>
              <a:buChar char="Ø"/>
            </a:pPr>
            <a:r>
              <a:rPr lang="bn-BD" sz="3200" dirty="0" smtClean="0">
                <a:solidFill>
                  <a:srgbClr val="1F497D">
                    <a:lumMod val="75000"/>
                  </a:srgbClr>
                </a:solidFill>
                <a:latin typeface="NikoshBAN" pitchFamily="2" charset="0"/>
                <a:cs typeface="NikoshBAN" pitchFamily="2" charset="0"/>
                <a:sym typeface="Webdings"/>
              </a:rPr>
              <a:t> </a:t>
            </a:r>
            <a:r>
              <a:rPr lang="bn-IN" sz="3200" spc="50" dirty="0" smtClean="0">
                <a:ln w="11430"/>
                <a:latin typeface="NikoshBAN" panose="02000000000000000000" pitchFamily="2" charset="0"/>
                <a:cs typeface="NikoshBAN" panose="02000000000000000000" pitchFamily="2" charset="0"/>
              </a:rPr>
              <a:t>আলোর প্রতিফলন ব্যাখ্যা করতে পারবে</a:t>
            </a:r>
            <a:endParaRPr lang="en-US" sz="3200" dirty="0" smtClean="0">
              <a:latin typeface="NikoshBAN" pitchFamily="2" charset="0"/>
              <a:cs typeface="NikoshBAN" pitchFamily="2" charset="0"/>
            </a:endParaRPr>
          </a:p>
        </p:txBody>
      </p:sp>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219200" y="2302133"/>
            <a:ext cx="5257800" cy="584775"/>
          </a:xfrm>
          <a:prstGeom prst="rect">
            <a:avLst/>
          </a:prstGeom>
          <a:solidFill>
            <a:schemeClr val="accent5">
              <a:lumMod val="40000"/>
              <a:lumOff val="60000"/>
            </a:schemeClr>
          </a:solidFill>
        </p:spPr>
        <p:txBody>
          <a:bodyPr wrap="square" rtlCol="0">
            <a:spAutoFit/>
          </a:bodyPr>
          <a:lstStyle/>
          <a:p>
            <a:pPr algn="ctr">
              <a:buFont typeface="Wingdings" pitchFamily="2" charset="2"/>
              <a:buChar char="Ø"/>
            </a:pPr>
            <a:r>
              <a:rPr lang="bn-BD" sz="3200" dirty="0" smtClean="0">
                <a:solidFill>
                  <a:srgbClr val="1F497D">
                    <a:lumMod val="75000"/>
                  </a:srgbClr>
                </a:solidFill>
                <a:latin typeface="NikoshBAN" pitchFamily="2" charset="0"/>
                <a:cs typeface="NikoshBAN" pitchFamily="2" charset="0"/>
                <a:sym typeface="Webdings"/>
              </a:rPr>
              <a:t> </a:t>
            </a:r>
            <a:r>
              <a:rPr lang="bn-BD" sz="3200" spc="50" dirty="0" smtClean="0">
                <a:ln w="11430"/>
                <a:latin typeface="NikoshBAN" panose="02000000000000000000" pitchFamily="2" charset="0"/>
                <a:cs typeface="NikoshBAN" panose="02000000000000000000" pitchFamily="2" charset="0"/>
              </a:rPr>
              <a:t>আলোর প্রকৃতি ব্যাখ্যা করতে</a:t>
            </a:r>
            <a:r>
              <a:rPr lang="en-US" sz="3200" spc="50" dirty="0" smtClean="0">
                <a:ln w="11430"/>
                <a:latin typeface="NikoshBAN" panose="02000000000000000000" pitchFamily="2" charset="0"/>
                <a:cs typeface="NikoshBAN" panose="02000000000000000000" pitchFamily="2" charset="0"/>
              </a:rPr>
              <a:t> </a:t>
            </a:r>
            <a:r>
              <a:rPr lang="bn-BD" sz="3200" spc="50" dirty="0" smtClean="0">
                <a:ln w="11430"/>
                <a:latin typeface="NikoshBAN" panose="02000000000000000000" pitchFamily="2" charset="0"/>
                <a:cs typeface="NikoshBAN" panose="02000000000000000000" pitchFamily="2" charset="0"/>
              </a:rPr>
              <a:t>পারবে</a:t>
            </a:r>
            <a:endParaRPr lang="en-US" sz="3200" dirty="0">
              <a:latin typeface="NikoshBAN" pitchFamily="2" charset="0"/>
              <a:cs typeface="NikoshBAN" pitchFamily="2" charset="0"/>
            </a:endParaRPr>
          </a:p>
        </p:txBody>
      </p:sp>
      <p:sp>
        <p:nvSpPr>
          <p:cNvPr id="8" name="TextBox 7"/>
          <p:cNvSpPr txBox="1"/>
          <p:nvPr/>
        </p:nvSpPr>
        <p:spPr>
          <a:xfrm>
            <a:off x="1219200" y="3916977"/>
            <a:ext cx="6248400" cy="584775"/>
          </a:xfrm>
          <a:prstGeom prst="rect">
            <a:avLst/>
          </a:prstGeom>
          <a:solidFill>
            <a:schemeClr val="accent5">
              <a:lumMod val="60000"/>
              <a:lumOff val="40000"/>
            </a:schemeClr>
          </a:solidFill>
        </p:spPr>
        <p:txBody>
          <a:bodyPr wrap="square" rtlCol="0">
            <a:spAutoFit/>
          </a:bodyPr>
          <a:lstStyle/>
          <a:p>
            <a:pPr algn="ctr">
              <a:buFont typeface="Wingdings" pitchFamily="2" charset="2"/>
              <a:buChar char="Ø"/>
            </a:pPr>
            <a:r>
              <a:rPr lang="bn-BD" sz="3200" dirty="0" smtClean="0">
                <a:solidFill>
                  <a:srgbClr val="1F497D">
                    <a:lumMod val="75000"/>
                  </a:srgbClr>
                </a:solidFill>
                <a:latin typeface="NikoshBAN" pitchFamily="2" charset="0"/>
                <a:cs typeface="NikoshBAN" pitchFamily="2" charset="0"/>
                <a:sym typeface="Webdings"/>
              </a:rPr>
              <a:t> </a:t>
            </a:r>
            <a:r>
              <a:rPr lang="bn-BD" sz="3200" spc="50" dirty="0" smtClean="0">
                <a:ln w="11430"/>
                <a:latin typeface="NikoshBAN" panose="02000000000000000000" pitchFamily="2" charset="0"/>
                <a:cs typeface="NikoshBAN" panose="02000000000000000000" pitchFamily="2" charset="0"/>
              </a:rPr>
              <a:t>আলোর প্রতিফলনের সূত্র</a:t>
            </a:r>
            <a:r>
              <a:rPr lang="en-US" sz="3200" spc="50" dirty="0" smtClean="0">
                <a:ln w="11430"/>
                <a:latin typeface="NikoshBAN" panose="02000000000000000000" pitchFamily="2" charset="0"/>
                <a:cs typeface="NikoshBAN" panose="02000000000000000000" pitchFamily="2" charset="0"/>
              </a:rPr>
              <a:t> </a:t>
            </a:r>
            <a:r>
              <a:rPr lang="bn-IN" sz="3200" spc="50" dirty="0" smtClean="0">
                <a:ln w="11430"/>
                <a:latin typeface="NikoshBAN" panose="02000000000000000000" pitchFamily="2" charset="0"/>
                <a:cs typeface="NikoshBAN" panose="02000000000000000000" pitchFamily="2" charset="0"/>
              </a:rPr>
              <a:t>বর্ণনা</a:t>
            </a:r>
            <a:r>
              <a:rPr lang="bn-BD" sz="3200" spc="50" dirty="0" smtClean="0">
                <a:ln w="11430"/>
                <a:latin typeface="NikoshBAN" panose="02000000000000000000" pitchFamily="2" charset="0"/>
                <a:cs typeface="NikoshBAN" panose="02000000000000000000" pitchFamily="2" charset="0"/>
              </a:rPr>
              <a:t> করতে</a:t>
            </a:r>
            <a:r>
              <a:rPr lang="en-US" sz="3200" spc="50" dirty="0" smtClean="0">
                <a:ln w="11430"/>
                <a:latin typeface="NikoshBAN" panose="02000000000000000000" pitchFamily="2" charset="0"/>
                <a:cs typeface="NikoshBAN" panose="02000000000000000000" pitchFamily="2" charset="0"/>
              </a:rPr>
              <a:t> </a:t>
            </a:r>
            <a:r>
              <a:rPr lang="bn-BD" sz="3200" spc="50" dirty="0" smtClean="0">
                <a:ln w="11430"/>
                <a:latin typeface="NikoshBAN" panose="02000000000000000000" pitchFamily="2" charset="0"/>
                <a:cs typeface="NikoshBAN" panose="02000000000000000000" pitchFamily="2" charset="0"/>
              </a:rPr>
              <a:t>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600" y="1600200"/>
            <a:ext cx="3048000" cy="3220314"/>
          </a:xfrm>
          <a:prstGeom prst="rect">
            <a:avLst/>
          </a:prstGeom>
        </p:spPr>
      </p:pic>
      <p:pic>
        <p:nvPicPr>
          <p:cNvPr id="14" name="Picture 13"/>
          <p:cNvPicPr>
            <a:picLocks noChangeAspect="1"/>
          </p:cNvPicPr>
          <p:nvPr/>
        </p:nvPicPr>
        <p:blipFill>
          <a:blip r:embed="rId4" cstate="print">
            <a:clrChange>
              <a:clrFrom>
                <a:srgbClr val="EBFFFE"/>
              </a:clrFrom>
              <a:clrTo>
                <a:srgbClr val="EBFFFE">
                  <a:alpha val="0"/>
                </a:srgbClr>
              </a:clrTo>
            </a:clrChange>
            <a:extLst>
              <a:ext uri="{BEBA8EAE-BF5A-486C-A8C5-ECC9F3942E4B}">
                <a14:imgProps xmlns="" xmlns:a14="http://schemas.microsoft.com/office/drawing/2010/main">
                  <a14:imgLayer r:embed="rId5">
                    <a14:imgEffect>
                      <a14:colorTemperature colorTemp="4700"/>
                    </a14:imgEffect>
                  </a14:imgLayer>
                </a14:imgProps>
              </a:ext>
              <a:ext uri="{28A0092B-C50C-407E-A947-70E740481C1C}">
                <a14:useLocalDpi xmlns="" xmlns:a14="http://schemas.microsoft.com/office/drawing/2010/main" val="0"/>
              </a:ext>
            </a:extLst>
          </a:blip>
          <a:stretch>
            <a:fillRect/>
          </a:stretch>
        </p:blipFill>
        <p:spPr>
          <a:xfrm>
            <a:off x="4953000" y="1676400"/>
            <a:ext cx="2895600" cy="3132027"/>
          </a:xfrm>
          <a:prstGeom prst="rect">
            <a:avLst/>
          </a:prstGeom>
        </p:spPr>
      </p:pic>
      <p:sp>
        <p:nvSpPr>
          <p:cNvPr id="16" name="TextBox 15"/>
          <p:cNvSpPr txBox="1"/>
          <p:nvPr/>
        </p:nvSpPr>
        <p:spPr>
          <a:xfrm>
            <a:off x="2286000" y="457200"/>
            <a:ext cx="4267200" cy="584775"/>
          </a:xfrm>
          <a:prstGeom prst="rect">
            <a:avLst/>
          </a:prstGeom>
          <a:solidFill>
            <a:schemeClr val="accent5">
              <a:lumMod val="20000"/>
              <a:lumOff val="80000"/>
            </a:schemeClr>
          </a:solidFill>
          <a:ln w="19050">
            <a:noFill/>
          </a:ln>
        </p:spPr>
        <p:txBody>
          <a:bodyPr wrap="square" rtlCol="0">
            <a:spAutoFit/>
          </a:bodyPr>
          <a:lstStyle/>
          <a:p>
            <a:pPr algn="ctr"/>
            <a:r>
              <a:rPr lang="bn-BD" sz="3200" dirty="0" smtClean="0">
                <a:latin typeface="NikoshBAN" pitchFamily="2" charset="0"/>
                <a:cs typeface="NikoshBAN" pitchFamily="2" charset="0"/>
              </a:rPr>
              <a:t>ছবির বস্তুগুলো কী আলো ছড়ায়?</a:t>
            </a:r>
            <a:endParaRPr lang="en-US" sz="3200" dirty="0">
              <a:latin typeface="NikoshBAN" pitchFamily="2" charset="0"/>
              <a:cs typeface="NikoshBAN" pitchFamily="2" charset="0"/>
            </a:endParaRPr>
          </a:p>
        </p:txBody>
      </p:sp>
      <p:sp>
        <p:nvSpPr>
          <p:cNvPr id="18" name="TextBox 17"/>
          <p:cNvSpPr txBox="1"/>
          <p:nvPr/>
        </p:nvSpPr>
        <p:spPr>
          <a:xfrm>
            <a:off x="3048000" y="4876800"/>
            <a:ext cx="3505200" cy="584775"/>
          </a:xfrm>
          <a:prstGeom prst="rect">
            <a:avLst/>
          </a:prstGeom>
          <a:solidFill>
            <a:schemeClr val="tx2">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কারণ এরা দীপ্তিহীন বস্তু</a:t>
            </a:r>
            <a:endParaRPr lang="en-US" sz="3200" dirty="0">
              <a:latin typeface="NikoshBAN" pitchFamily="2" charset="0"/>
              <a:cs typeface="NikoshBAN" pitchFamily="2" charset="0"/>
            </a:endParaRPr>
          </a:p>
        </p:txBody>
      </p:sp>
      <p:sp>
        <p:nvSpPr>
          <p:cNvPr id="17" name="TextBox 16"/>
          <p:cNvSpPr txBox="1"/>
          <p:nvPr/>
        </p:nvSpPr>
        <p:spPr>
          <a:xfrm>
            <a:off x="1371600" y="457200"/>
            <a:ext cx="6248400" cy="584775"/>
          </a:xfrm>
          <a:prstGeom prst="rect">
            <a:avLst/>
          </a:prstGeom>
          <a:solidFill>
            <a:schemeClr val="accent6">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বস্তুগুলো আলো নিঃসরণ করতে পারে না কেন?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21197" r="13337" b="57202"/>
          <a:stretch/>
        </p:blipFill>
        <p:spPr>
          <a:xfrm>
            <a:off x="304800" y="1524000"/>
            <a:ext cx="2743200" cy="3002840"/>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01864" y="1603096"/>
            <a:ext cx="3200400" cy="2816504"/>
          </a:xfrm>
          <a:prstGeom prst="rect">
            <a:avLst/>
          </a:prstGeom>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08434" y="1555798"/>
            <a:ext cx="2541082" cy="2895600"/>
          </a:xfrm>
          <a:prstGeom prst="rect">
            <a:avLst/>
          </a:prstGeom>
        </p:spPr>
      </p:pic>
      <p:sp>
        <p:nvSpPr>
          <p:cNvPr id="16" name="TextBox 15"/>
          <p:cNvSpPr txBox="1"/>
          <p:nvPr/>
        </p:nvSpPr>
        <p:spPr>
          <a:xfrm>
            <a:off x="2971800" y="4724400"/>
            <a:ext cx="3200400" cy="584775"/>
          </a:xfrm>
          <a:prstGeom prst="rect">
            <a:avLst/>
          </a:prstGeom>
          <a:solidFill>
            <a:schemeClr val="tx2">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কারণ এরা দীপ্তিমান বস্তু</a:t>
            </a:r>
            <a:endParaRPr lang="en-US" sz="3200" dirty="0">
              <a:latin typeface="NikoshBAN" pitchFamily="2" charset="0"/>
              <a:cs typeface="NikoshBAN" pitchFamily="2" charset="0"/>
            </a:endParaRPr>
          </a:p>
        </p:txBody>
      </p:sp>
      <p:sp>
        <p:nvSpPr>
          <p:cNvPr id="17" name="TextBox 16"/>
          <p:cNvSpPr txBox="1"/>
          <p:nvPr/>
        </p:nvSpPr>
        <p:spPr>
          <a:xfrm>
            <a:off x="2286000" y="863025"/>
            <a:ext cx="4267200" cy="584775"/>
          </a:xfrm>
          <a:prstGeom prst="rect">
            <a:avLst/>
          </a:prstGeom>
          <a:solidFill>
            <a:schemeClr val="accent5">
              <a:lumMod val="20000"/>
              <a:lumOff val="80000"/>
            </a:schemeClr>
          </a:solidFill>
          <a:ln w="19050">
            <a:noFill/>
          </a:ln>
        </p:spPr>
        <p:txBody>
          <a:bodyPr wrap="square" rtlCol="0">
            <a:spAutoFit/>
          </a:bodyPr>
          <a:lstStyle/>
          <a:p>
            <a:pPr algn="ctr"/>
            <a:r>
              <a:rPr lang="bn-BD" sz="3200" dirty="0" smtClean="0">
                <a:latin typeface="NikoshBAN" pitchFamily="2" charset="0"/>
                <a:cs typeface="NikoshBAN" pitchFamily="2" charset="0"/>
              </a:rPr>
              <a:t>ছবির বস্তুগুলো কী আলো ছড়ায়?</a:t>
            </a:r>
            <a:endParaRPr lang="en-US" sz="3200" dirty="0">
              <a:latin typeface="NikoshBAN" pitchFamily="2" charset="0"/>
              <a:cs typeface="NikoshBAN" pitchFamily="2" charset="0"/>
            </a:endParaRPr>
          </a:p>
        </p:txBody>
      </p:sp>
      <p:sp>
        <p:nvSpPr>
          <p:cNvPr id="18" name="TextBox 17"/>
          <p:cNvSpPr txBox="1"/>
          <p:nvPr/>
        </p:nvSpPr>
        <p:spPr>
          <a:xfrm>
            <a:off x="1066800" y="838200"/>
            <a:ext cx="6858000" cy="584775"/>
          </a:xfrm>
          <a:prstGeom prst="rect">
            <a:avLst/>
          </a:prstGeom>
          <a:solidFill>
            <a:schemeClr val="accent6">
              <a:lumMod val="40000"/>
              <a:lumOff val="60000"/>
            </a:schemeClr>
          </a:solidFill>
          <a:ln w="19050">
            <a:noFill/>
          </a:ln>
        </p:spPr>
        <p:txBody>
          <a:bodyPr wrap="square" rtlCol="0">
            <a:spAutoFit/>
          </a:bodyPr>
          <a:lstStyle/>
          <a:p>
            <a:pPr algn="ctr"/>
            <a:r>
              <a:rPr lang="bn-BD" sz="3200" dirty="0" smtClean="0">
                <a:latin typeface="NikoshBAN" pitchFamily="2" charset="0"/>
                <a:cs typeface="NikoshBAN" pitchFamily="2" charset="0"/>
              </a:rPr>
              <a:t>এরা নিজে থেকে আলো নিঃসরণ করতে পারে কেন?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Frame 5"/>
          <p:cNvSpPr/>
          <p:nvPr/>
        </p:nvSpPr>
        <p:spPr>
          <a:xfrm>
            <a:off x="0" y="0"/>
            <a:ext cx="9144000" cy="6872068"/>
          </a:xfrm>
          <a:prstGeom prst="frame">
            <a:avLst>
              <a:gd name="adj1" fmla="val 222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Light_dispersion_conceptual_waves.gif"/>
          <p:cNvPicPr>
            <a:picLocks noChangeAspect="1"/>
          </p:cNvPicPr>
          <p:nvPr/>
        </p:nvPicPr>
        <p:blipFill>
          <a:blip r:embed="rId3" cstate="print">
            <a:clrChange>
              <a:clrFrom>
                <a:srgbClr val="000000"/>
              </a:clrFrom>
              <a:clrTo>
                <a:srgbClr val="000000">
                  <a:alpha val="0"/>
                </a:srgbClr>
              </a:clrTo>
            </a:clrChange>
          </a:blip>
          <a:stretch>
            <a:fillRect/>
          </a:stretch>
        </p:blipFill>
        <p:spPr>
          <a:xfrm>
            <a:off x="762000" y="3810000"/>
            <a:ext cx="3345180" cy="2573215"/>
          </a:xfrm>
          <a:prstGeom prst="rect">
            <a:avLst/>
          </a:prstGeom>
          <a:ln w="19050">
            <a:noFill/>
          </a:ln>
        </p:spPr>
      </p:pic>
      <p:pic>
        <p:nvPicPr>
          <p:cNvPr id="11" name="Picture 10" descr="solar-warming.jpg"/>
          <p:cNvPicPr>
            <a:picLocks noChangeAspect="1"/>
          </p:cNvPicPr>
          <p:nvPr/>
        </p:nvPicPr>
        <p:blipFill rotWithShape="1">
          <a:blip r:embed="rId4" cstate="print"/>
          <a:srcRect l="1774" t="2181" r="5379" b="4662"/>
          <a:stretch/>
        </p:blipFill>
        <p:spPr>
          <a:xfrm>
            <a:off x="762000" y="914400"/>
            <a:ext cx="3048000" cy="2604655"/>
          </a:xfrm>
          <a:prstGeom prst="rect">
            <a:avLst/>
          </a:prstGeom>
          <a:ln w="28575">
            <a:noFill/>
          </a:ln>
        </p:spPr>
      </p:pic>
      <p:sp>
        <p:nvSpPr>
          <p:cNvPr id="12" name="Rectangle 11"/>
          <p:cNvSpPr/>
          <p:nvPr/>
        </p:nvSpPr>
        <p:spPr>
          <a:xfrm>
            <a:off x="609600" y="1991380"/>
            <a:ext cx="3248809" cy="523220"/>
          </a:xfrm>
          <a:prstGeom prst="rect">
            <a:avLst/>
          </a:prstGeom>
        </p:spPr>
        <p:txBody>
          <a:bodyPr wrap="square">
            <a:spAutoFit/>
          </a:bodyPr>
          <a:lstStyle/>
          <a:p>
            <a:pPr algn="ctr"/>
            <a:r>
              <a:rPr lang="bn-BD" sz="2800" dirty="0">
                <a:latin typeface="NikoshBAN" pitchFamily="2" charset="0"/>
                <a:cs typeface="NikoshBAN" pitchFamily="2" charset="0"/>
              </a:rPr>
              <a:t>আলোর </a:t>
            </a:r>
            <a:r>
              <a:rPr lang="bn-BD" sz="2800" dirty="0" smtClean="0">
                <a:latin typeface="NikoshBAN" pitchFamily="2" charset="0"/>
                <a:cs typeface="NikoshBAN" pitchFamily="2" charset="0"/>
              </a:rPr>
              <a:t>বেগ</a:t>
            </a:r>
            <a:r>
              <a:rPr lang="bn-IN" sz="2800" dirty="0" smtClean="0">
                <a:latin typeface="NikoshBAN" pitchFamily="2" charset="0"/>
                <a:cs typeface="NikoshBAN" pitchFamily="2" charset="0"/>
              </a:rPr>
              <a:t> </a:t>
            </a:r>
            <a:r>
              <a:rPr lang="en-US" sz="2800" dirty="0" smtClean="0">
                <a:latin typeface="Times New Roman" pitchFamily="18" charset="0"/>
                <a:cs typeface="Times New Roman" pitchFamily="18" charset="0"/>
              </a:rPr>
              <a:t>3</a:t>
            </a:r>
            <a:r>
              <a:rPr lang="en-US" sz="2800" dirty="0" smtClean="0">
                <a:latin typeface="Times New Roman"/>
                <a:cs typeface="Times New Roman"/>
              </a:rPr>
              <a:t>×10</a:t>
            </a:r>
            <a:r>
              <a:rPr lang="en-US" sz="2800" baseline="30000" dirty="0" smtClean="0">
                <a:latin typeface="Times New Roman"/>
                <a:cs typeface="Times New Roman"/>
              </a:rPr>
              <a:t>8</a:t>
            </a:r>
            <a:r>
              <a:rPr lang="en-US" sz="2800" dirty="0" smtClean="0">
                <a:latin typeface="NikoshBAN" pitchFamily="2" charset="0"/>
                <a:cs typeface="NikoshBAN" pitchFamily="2" charset="0"/>
              </a:rPr>
              <a:t>ms</a:t>
            </a:r>
            <a:r>
              <a:rPr lang="en-US" sz="2800" baseline="30000" dirty="0">
                <a:latin typeface="Times New Roman"/>
                <a:cs typeface="Times New Roman"/>
              </a:rPr>
              <a:t>−1</a:t>
            </a:r>
            <a:r>
              <a:rPr lang="en-US" sz="2800" dirty="0">
                <a:latin typeface="Times New Roman"/>
                <a:cs typeface="Times New Roman"/>
              </a:rPr>
              <a:t> </a:t>
            </a:r>
            <a:r>
              <a:rPr lang="en-US" sz="2800" baseline="30000" dirty="0">
                <a:latin typeface="Times New Roman"/>
                <a:cs typeface="Times New Roman"/>
              </a:rPr>
              <a:t> </a:t>
            </a:r>
            <a:endParaRPr lang="en-US" sz="2800" dirty="0">
              <a:latin typeface="NikoshBAN" pitchFamily="2" charset="0"/>
              <a:cs typeface="NikoshBAN" pitchFamily="2" charset="0"/>
            </a:endParaRPr>
          </a:p>
        </p:txBody>
      </p:sp>
      <p:pic>
        <p:nvPicPr>
          <p:cNvPr id="13" name="Picture 12" descr="animatedFireworks.gif"/>
          <p:cNvPicPr>
            <a:picLocks noChangeAspect="1"/>
          </p:cNvPicPr>
          <p:nvPr/>
        </p:nvPicPr>
        <p:blipFill>
          <a:blip r:embed="rId5" cstate="print"/>
          <a:stretch>
            <a:fillRect/>
          </a:stretch>
        </p:blipFill>
        <p:spPr>
          <a:xfrm>
            <a:off x="4572000" y="990600"/>
            <a:ext cx="3650211" cy="2667000"/>
          </a:xfrm>
          <a:prstGeom prst="flowChartAlternateProcess">
            <a:avLst/>
          </a:prstGeom>
          <a:ln w="12700">
            <a:solidFill>
              <a:schemeClr val="tx1"/>
            </a:solidFill>
          </a:ln>
        </p:spPr>
      </p:pic>
      <p:sp>
        <p:nvSpPr>
          <p:cNvPr id="14" name="TextBox 13"/>
          <p:cNvSpPr txBox="1"/>
          <p:nvPr/>
        </p:nvSpPr>
        <p:spPr>
          <a:xfrm>
            <a:off x="5257800" y="2286000"/>
            <a:ext cx="2741448" cy="523220"/>
          </a:xfrm>
          <a:prstGeom prst="rect">
            <a:avLst/>
          </a:prstGeom>
          <a:noFill/>
        </p:spPr>
        <p:txBody>
          <a:bodyPr wrap="square" rtlCol="0">
            <a:spAutoFit/>
          </a:bodyPr>
          <a:lstStyle/>
          <a:p>
            <a:r>
              <a:rPr lang="bn-IN" sz="2800" dirty="0" smtClean="0">
                <a:solidFill>
                  <a:schemeClr val="bg1"/>
                </a:solidFill>
                <a:latin typeface="NikoshBAN" pitchFamily="2" charset="0"/>
                <a:cs typeface="NikoshBAN" pitchFamily="2" charset="0"/>
              </a:rPr>
              <a:t>আলো এক প্রকার শক্তি</a:t>
            </a:r>
            <a:endParaRPr lang="en-US" sz="2800" dirty="0">
              <a:solidFill>
                <a:schemeClr val="bg1"/>
              </a:solidFill>
              <a:latin typeface="NikoshBAN" pitchFamily="2" charset="0"/>
              <a:cs typeface="NikoshBAN" pitchFamily="2" charset="0"/>
            </a:endParaRPr>
          </a:p>
        </p:txBody>
      </p:sp>
      <p:sp>
        <p:nvSpPr>
          <p:cNvPr id="15" name="TextBox 14"/>
          <p:cNvSpPr txBox="1"/>
          <p:nvPr/>
        </p:nvSpPr>
        <p:spPr>
          <a:xfrm>
            <a:off x="1828800" y="228600"/>
            <a:ext cx="4648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200" dirty="0" smtClean="0">
                <a:latin typeface="NikoshBAN" pitchFamily="2" charset="0"/>
                <a:cs typeface="NikoshBAN" pitchFamily="2" charset="0"/>
              </a:rPr>
              <a:t>আলো</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প্রধান প্রধান ধর্ম</a:t>
            </a:r>
            <a:r>
              <a:rPr lang="bn-BD" sz="3200" dirty="0" smtClean="0">
                <a:latin typeface="NikoshBAN" pitchFamily="2" charset="0"/>
                <a:cs typeface="NikoshBAN" pitchFamily="2" charset="0"/>
              </a:rPr>
              <a:t>গুলো কী কী?</a:t>
            </a:r>
            <a:endParaRPr lang="en-US" sz="3200" dirty="0">
              <a:latin typeface="NikoshBAN" pitchFamily="2" charset="0"/>
              <a:cs typeface="NikoshBAN" pitchFamily="2" charset="0"/>
            </a:endParaRPr>
          </a:p>
        </p:txBody>
      </p:sp>
      <p:sp>
        <p:nvSpPr>
          <p:cNvPr id="16" name="TextBox 15"/>
          <p:cNvSpPr txBox="1"/>
          <p:nvPr/>
        </p:nvSpPr>
        <p:spPr>
          <a:xfrm>
            <a:off x="5029200" y="4876800"/>
            <a:ext cx="2590800" cy="584775"/>
          </a:xfrm>
          <a:prstGeom prst="rect">
            <a:avLst/>
          </a:prstGeom>
          <a:solidFill>
            <a:schemeClr val="tx2">
              <a:lumMod val="40000"/>
              <a:lumOff val="60000"/>
            </a:schemeClr>
          </a:solidFill>
        </p:spPr>
        <p:txBody>
          <a:bodyPr wrap="square" rtlCol="0">
            <a:spAutoFit/>
          </a:bodyPr>
          <a:lstStyle/>
          <a:p>
            <a:r>
              <a:rPr lang="bn-IN" sz="3200" dirty="0" smtClean="0">
                <a:latin typeface="NikoshBAN" pitchFamily="2" charset="0"/>
                <a:cs typeface="NikoshBAN" pitchFamily="2" charset="0"/>
              </a:rPr>
              <a:t>আলো </a:t>
            </a:r>
            <a:r>
              <a:rPr lang="bn-BD" sz="3200" dirty="0" smtClean="0">
                <a:latin typeface="NikoshBAN" pitchFamily="2" charset="0"/>
                <a:cs typeface="NikoshBAN" pitchFamily="2" charset="0"/>
              </a:rPr>
              <a:t>বিচ্ছুরিত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951</Words>
  <Application>Microsoft Office PowerPoint</Application>
  <PresentationFormat>On-screen Show (4:3)</PresentationFormat>
  <Paragraphs>109</Paragraphs>
  <Slides>20</Slides>
  <Notes>12</Notes>
  <HiddenSlides>1</HiddenSlides>
  <MMClips>2</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Office Theme</vt:lpstr>
      <vt:lpstr>1_Office Theme</vt:lpstr>
      <vt:lpstr>3_Office Theme</vt:lpstr>
      <vt:lpstr>4_Office Theme</vt:lpstr>
      <vt:lpstr>5_Office Theme</vt:lpstr>
      <vt:lpstr>6_Office Theme</vt:lpstr>
      <vt:lpstr>7_Office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304</cp:revision>
  <dcterms:created xsi:type="dcterms:W3CDTF">2014-07-27T07:04:35Z</dcterms:created>
  <dcterms:modified xsi:type="dcterms:W3CDTF">2016-08-10T02:57:50Z</dcterms:modified>
</cp:coreProperties>
</file>